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  <p:sldMasterId id="2147483778" r:id="rId2"/>
    <p:sldMasterId id="2147483648" r:id="rId3"/>
  </p:sldMasterIdLst>
  <p:notesMasterIdLst>
    <p:notesMasterId r:id="rId33"/>
  </p:notesMasterIdLst>
  <p:sldIdLst>
    <p:sldId id="257" r:id="rId4"/>
    <p:sldId id="258" r:id="rId5"/>
    <p:sldId id="259" r:id="rId6"/>
    <p:sldId id="266" r:id="rId7"/>
    <p:sldId id="260" r:id="rId8"/>
    <p:sldId id="267" r:id="rId9"/>
    <p:sldId id="261" r:id="rId10"/>
    <p:sldId id="268" r:id="rId11"/>
    <p:sldId id="269" r:id="rId12"/>
    <p:sldId id="477" r:id="rId13"/>
    <p:sldId id="478" r:id="rId14"/>
    <p:sldId id="479" r:id="rId15"/>
    <p:sldId id="480" r:id="rId16"/>
    <p:sldId id="481" r:id="rId17"/>
    <p:sldId id="482" r:id="rId18"/>
    <p:sldId id="483" r:id="rId19"/>
    <p:sldId id="484" r:id="rId20"/>
    <p:sldId id="485" r:id="rId21"/>
    <p:sldId id="465" r:id="rId22"/>
    <p:sldId id="467" r:id="rId23"/>
    <p:sldId id="468" r:id="rId24"/>
    <p:sldId id="469" r:id="rId25"/>
    <p:sldId id="470" r:id="rId26"/>
    <p:sldId id="471" r:id="rId27"/>
    <p:sldId id="472" r:id="rId28"/>
    <p:sldId id="473" r:id="rId29"/>
    <p:sldId id="474" r:id="rId30"/>
    <p:sldId id="475" r:id="rId31"/>
    <p:sldId id="476" r:id="rId3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7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211" autoAdjust="0"/>
  </p:normalViewPr>
  <p:slideViewPr>
    <p:cSldViewPr snapToGrid="0">
      <p:cViewPr varScale="1">
        <p:scale>
          <a:sx n="53" d="100"/>
          <a:sy n="53" d="100"/>
        </p:scale>
        <p:origin x="11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erko Berrocal" userId="64ac9f89-3396-4a42-a488-baaa937babe9" providerId="ADAL" clId="{FAED9EB3-3F3B-4FF5-820A-A57797D7127D}"/>
    <pc:docChg chg="delSld delMainMaster">
      <pc:chgData name="Yerko Berrocal" userId="64ac9f89-3396-4a42-a488-baaa937babe9" providerId="ADAL" clId="{FAED9EB3-3F3B-4FF5-820A-A57797D7127D}" dt="2024-09-26T14:06:18.056" v="0" actId="47"/>
      <pc:docMkLst>
        <pc:docMk/>
      </pc:docMkLst>
      <pc:sldChg chg="del">
        <pc:chgData name="Yerko Berrocal" userId="64ac9f89-3396-4a42-a488-baaa937babe9" providerId="ADAL" clId="{FAED9EB3-3F3B-4FF5-820A-A57797D7127D}" dt="2024-09-26T14:06:18.056" v="0" actId="47"/>
        <pc:sldMkLst>
          <pc:docMk/>
          <pc:sldMk cId="1644687663" sldId="256"/>
        </pc:sldMkLst>
      </pc:sldChg>
      <pc:sldMasterChg chg="del delSldLayout">
        <pc:chgData name="Yerko Berrocal" userId="64ac9f89-3396-4a42-a488-baaa937babe9" providerId="ADAL" clId="{FAED9EB3-3F3B-4FF5-820A-A57797D7127D}" dt="2024-09-26T14:06:18.056" v="0" actId="47"/>
        <pc:sldMasterMkLst>
          <pc:docMk/>
          <pc:sldMasterMk cId="2345156005" sldId="2147483764"/>
        </pc:sldMasterMkLst>
        <pc:sldLayoutChg chg="del">
          <pc:chgData name="Yerko Berrocal" userId="64ac9f89-3396-4a42-a488-baaa937babe9" providerId="ADAL" clId="{FAED9EB3-3F3B-4FF5-820A-A57797D7127D}" dt="2024-09-26T14:06:18.056" v="0" actId="47"/>
          <pc:sldLayoutMkLst>
            <pc:docMk/>
            <pc:sldMasterMk cId="2345156005" sldId="2147483764"/>
            <pc:sldLayoutMk cId="223712710" sldId="2147483765"/>
          </pc:sldLayoutMkLst>
        </pc:sldLayoutChg>
        <pc:sldLayoutChg chg="del">
          <pc:chgData name="Yerko Berrocal" userId="64ac9f89-3396-4a42-a488-baaa937babe9" providerId="ADAL" clId="{FAED9EB3-3F3B-4FF5-820A-A57797D7127D}" dt="2024-09-26T14:06:18.056" v="0" actId="47"/>
          <pc:sldLayoutMkLst>
            <pc:docMk/>
            <pc:sldMasterMk cId="2345156005" sldId="2147483764"/>
            <pc:sldLayoutMk cId="2862702885" sldId="2147483766"/>
          </pc:sldLayoutMkLst>
        </pc:sldLayoutChg>
        <pc:sldLayoutChg chg="del">
          <pc:chgData name="Yerko Berrocal" userId="64ac9f89-3396-4a42-a488-baaa937babe9" providerId="ADAL" clId="{FAED9EB3-3F3B-4FF5-820A-A57797D7127D}" dt="2024-09-26T14:06:18.056" v="0" actId="47"/>
          <pc:sldLayoutMkLst>
            <pc:docMk/>
            <pc:sldMasterMk cId="2345156005" sldId="2147483764"/>
            <pc:sldLayoutMk cId="1902039760" sldId="2147483767"/>
          </pc:sldLayoutMkLst>
        </pc:sldLayoutChg>
        <pc:sldLayoutChg chg="del">
          <pc:chgData name="Yerko Berrocal" userId="64ac9f89-3396-4a42-a488-baaa937babe9" providerId="ADAL" clId="{FAED9EB3-3F3B-4FF5-820A-A57797D7127D}" dt="2024-09-26T14:06:18.056" v="0" actId="47"/>
          <pc:sldLayoutMkLst>
            <pc:docMk/>
            <pc:sldMasterMk cId="2345156005" sldId="2147483764"/>
            <pc:sldLayoutMk cId="4130940443" sldId="2147483768"/>
          </pc:sldLayoutMkLst>
        </pc:sldLayoutChg>
        <pc:sldLayoutChg chg="del">
          <pc:chgData name="Yerko Berrocal" userId="64ac9f89-3396-4a42-a488-baaa937babe9" providerId="ADAL" clId="{FAED9EB3-3F3B-4FF5-820A-A57797D7127D}" dt="2024-09-26T14:06:18.056" v="0" actId="47"/>
          <pc:sldLayoutMkLst>
            <pc:docMk/>
            <pc:sldMasterMk cId="2345156005" sldId="2147483764"/>
            <pc:sldLayoutMk cId="3470603060" sldId="2147483769"/>
          </pc:sldLayoutMkLst>
        </pc:sldLayoutChg>
        <pc:sldLayoutChg chg="del">
          <pc:chgData name="Yerko Berrocal" userId="64ac9f89-3396-4a42-a488-baaa937babe9" providerId="ADAL" clId="{FAED9EB3-3F3B-4FF5-820A-A57797D7127D}" dt="2024-09-26T14:06:18.056" v="0" actId="47"/>
          <pc:sldLayoutMkLst>
            <pc:docMk/>
            <pc:sldMasterMk cId="2345156005" sldId="2147483764"/>
            <pc:sldLayoutMk cId="2445796736" sldId="2147483770"/>
          </pc:sldLayoutMkLst>
        </pc:sldLayoutChg>
        <pc:sldLayoutChg chg="del">
          <pc:chgData name="Yerko Berrocal" userId="64ac9f89-3396-4a42-a488-baaa937babe9" providerId="ADAL" clId="{FAED9EB3-3F3B-4FF5-820A-A57797D7127D}" dt="2024-09-26T14:06:18.056" v="0" actId="47"/>
          <pc:sldLayoutMkLst>
            <pc:docMk/>
            <pc:sldMasterMk cId="2345156005" sldId="2147483764"/>
            <pc:sldLayoutMk cId="208776011" sldId="2147483771"/>
          </pc:sldLayoutMkLst>
        </pc:sldLayoutChg>
        <pc:sldLayoutChg chg="del">
          <pc:chgData name="Yerko Berrocal" userId="64ac9f89-3396-4a42-a488-baaa937babe9" providerId="ADAL" clId="{FAED9EB3-3F3B-4FF5-820A-A57797D7127D}" dt="2024-09-26T14:06:18.056" v="0" actId="47"/>
          <pc:sldLayoutMkLst>
            <pc:docMk/>
            <pc:sldMasterMk cId="2345156005" sldId="2147483764"/>
            <pc:sldLayoutMk cId="2248713149" sldId="2147483772"/>
          </pc:sldLayoutMkLst>
        </pc:sldLayoutChg>
        <pc:sldLayoutChg chg="del">
          <pc:chgData name="Yerko Berrocal" userId="64ac9f89-3396-4a42-a488-baaa937babe9" providerId="ADAL" clId="{FAED9EB3-3F3B-4FF5-820A-A57797D7127D}" dt="2024-09-26T14:06:18.056" v="0" actId="47"/>
          <pc:sldLayoutMkLst>
            <pc:docMk/>
            <pc:sldMasterMk cId="2345156005" sldId="2147483764"/>
            <pc:sldLayoutMk cId="4041519062" sldId="2147483773"/>
          </pc:sldLayoutMkLst>
        </pc:sldLayoutChg>
        <pc:sldLayoutChg chg="del">
          <pc:chgData name="Yerko Berrocal" userId="64ac9f89-3396-4a42-a488-baaa937babe9" providerId="ADAL" clId="{FAED9EB3-3F3B-4FF5-820A-A57797D7127D}" dt="2024-09-26T14:06:18.056" v="0" actId="47"/>
          <pc:sldLayoutMkLst>
            <pc:docMk/>
            <pc:sldMasterMk cId="2345156005" sldId="2147483764"/>
            <pc:sldLayoutMk cId="4236828756" sldId="2147483774"/>
          </pc:sldLayoutMkLst>
        </pc:sldLayoutChg>
        <pc:sldLayoutChg chg="del">
          <pc:chgData name="Yerko Berrocal" userId="64ac9f89-3396-4a42-a488-baaa937babe9" providerId="ADAL" clId="{FAED9EB3-3F3B-4FF5-820A-A57797D7127D}" dt="2024-09-26T14:06:18.056" v="0" actId="47"/>
          <pc:sldLayoutMkLst>
            <pc:docMk/>
            <pc:sldMasterMk cId="2345156005" sldId="2147483764"/>
            <pc:sldLayoutMk cId="3163629894" sldId="2147483775"/>
          </pc:sldLayoutMkLst>
        </pc:sldLayoutChg>
        <pc:sldLayoutChg chg="del">
          <pc:chgData name="Yerko Berrocal" userId="64ac9f89-3396-4a42-a488-baaa937babe9" providerId="ADAL" clId="{FAED9EB3-3F3B-4FF5-820A-A57797D7127D}" dt="2024-09-26T14:06:18.056" v="0" actId="47"/>
          <pc:sldLayoutMkLst>
            <pc:docMk/>
            <pc:sldMasterMk cId="2345156005" sldId="2147483764"/>
            <pc:sldLayoutMk cId="1593576918" sldId="2147483777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047DF7-3F84-42A1-8FB2-9955DC44D5EA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09AADA6-2CBB-4D91-9FB5-8F4391C4D83E}">
      <dgm:prSet custT="1"/>
      <dgm:spPr/>
      <dgm:t>
        <a:bodyPr/>
        <a:lstStyle/>
        <a:p>
          <a:r>
            <a:rPr lang="en-US" sz="2800" dirty="0"/>
            <a:t>Compliance with old requirements and regulations.</a:t>
          </a:r>
          <a:r>
            <a:rPr lang="en-US" sz="3200" dirty="0"/>
            <a:t> </a:t>
          </a:r>
        </a:p>
      </dgm:t>
    </dgm:pt>
    <dgm:pt modelId="{51F18CCE-A378-4F4F-BF4F-39AD67427DB9}" type="parTrans" cxnId="{1D2EE314-7A87-4C0D-82E2-83BE98D3C109}">
      <dgm:prSet/>
      <dgm:spPr/>
      <dgm:t>
        <a:bodyPr/>
        <a:lstStyle/>
        <a:p>
          <a:endParaRPr lang="en-US"/>
        </a:p>
      </dgm:t>
    </dgm:pt>
    <dgm:pt modelId="{E9802A78-13BB-4086-9132-DE0476636E41}" type="sibTrans" cxnId="{1D2EE314-7A87-4C0D-82E2-83BE98D3C109}">
      <dgm:prSet/>
      <dgm:spPr/>
      <dgm:t>
        <a:bodyPr/>
        <a:lstStyle/>
        <a:p>
          <a:endParaRPr lang="en-US"/>
        </a:p>
      </dgm:t>
    </dgm:pt>
    <dgm:pt modelId="{D61FA074-5600-4376-A6C4-B5244A5DAA6D}">
      <dgm:prSet custT="1"/>
      <dgm:spPr/>
      <dgm:t>
        <a:bodyPr/>
        <a:lstStyle/>
        <a:p>
          <a:r>
            <a:rPr lang="en-US" sz="2800" dirty="0"/>
            <a:t>Change in mind set – from for service to academic center. </a:t>
          </a:r>
        </a:p>
      </dgm:t>
    </dgm:pt>
    <dgm:pt modelId="{75D51B9B-98D9-4F70-830D-3B85D5FE9B6C}" type="parTrans" cxnId="{10AAA573-5AF6-41B4-9CE2-CEC09E617443}">
      <dgm:prSet/>
      <dgm:spPr/>
      <dgm:t>
        <a:bodyPr/>
        <a:lstStyle/>
        <a:p>
          <a:endParaRPr lang="en-US"/>
        </a:p>
      </dgm:t>
    </dgm:pt>
    <dgm:pt modelId="{D858F1E5-9F25-450C-8AAE-D02175F529DD}" type="sibTrans" cxnId="{10AAA573-5AF6-41B4-9CE2-CEC09E617443}">
      <dgm:prSet/>
      <dgm:spPr/>
      <dgm:t>
        <a:bodyPr/>
        <a:lstStyle/>
        <a:p>
          <a:endParaRPr lang="en-US"/>
        </a:p>
      </dgm:t>
    </dgm:pt>
    <dgm:pt modelId="{966E9C04-B87E-4650-A32F-16255077971F}">
      <dgm:prSet custT="1"/>
      <dgm:spPr/>
      <dgm:t>
        <a:bodyPr/>
        <a:lstStyle/>
        <a:p>
          <a:r>
            <a:rPr lang="en-US" sz="2800" dirty="0"/>
            <a:t>Faculty development and re-training and orientation </a:t>
          </a:r>
        </a:p>
      </dgm:t>
    </dgm:pt>
    <dgm:pt modelId="{E77F6F58-6BD9-4F02-8D1B-1C460CD3CAFD}" type="parTrans" cxnId="{866AD616-4AF2-4742-95FE-3CB56F152EA4}">
      <dgm:prSet/>
      <dgm:spPr/>
      <dgm:t>
        <a:bodyPr/>
        <a:lstStyle/>
        <a:p>
          <a:endParaRPr lang="en-US"/>
        </a:p>
      </dgm:t>
    </dgm:pt>
    <dgm:pt modelId="{30C29065-964B-4BBF-B060-70514B30E5DC}" type="sibTrans" cxnId="{866AD616-4AF2-4742-95FE-3CB56F152EA4}">
      <dgm:prSet/>
      <dgm:spPr/>
      <dgm:t>
        <a:bodyPr/>
        <a:lstStyle/>
        <a:p>
          <a:endParaRPr lang="en-US"/>
        </a:p>
      </dgm:t>
    </dgm:pt>
    <dgm:pt modelId="{6925F3F4-A17F-4B7B-8A80-0C598F83EA7A}">
      <dgm:prSet custT="1"/>
      <dgm:spPr/>
      <dgm:t>
        <a:bodyPr/>
        <a:lstStyle/>
        <a:p>
          <a:r>
            <a:rPr lang="en-US" sz="2800" dirty="0"/>
            <a:t>Student/learner buy in and orientation</a:t>
          </a:r>
        </a:p>
      </dgm:t>
    </dgm:pt>
    <dgm:pt modelId="{93ED8461-BCE9-4505-BFBA-830E445C567C}" type="parTrans" cxnId="{72D04993-DE92-4146-81B1-82C97248468A}">
      <dgm:prSet/>
      <dgm:spPr/>
      <dgm:t>
        <a:bodyPr/>
        <a:lstStyle/>
        <a:p>
          <a:endParaRPr lang="en-US"/>
        </a:p>
      </dgm:t>
    </dgm:pt>
    <dgm:pt modelId="{2BF45F9C-F980-4BC9-B829-7E8DBA996F4D}" type="sibTrans" cxnId="{72D04993-DE92-4146-81B1-82C97248468A}">
      <dgm:prSet/>
      <dgm:spPr/>
      <dgm:t>
        <a:bodyPr/>
        <a:lstStyle/>
        <a:p>
          <a:endParaRPr lang="en-US"/>
        </a:p>
      </dgm:t>
    </dgm:pt>
    <dgm:pt modelId="{4AB83A39-3168-D342-A9B1-2D6C19781BFB}" type="pres">
      <dgm:prSet presAssocID="{01047DF7-3F84-42A1-8FB2-9955DC44D5EA}" presName="linear" presStyleCnt="0">
        <dgm:presLayoutVars>
          <dgm:animLvl val="lvl"/>
          <dgm:resizeHandles val="exact"/>
        </dgm:presLayoutVars>
      </dgm:prSet>
      <dgm:spPr/>
    </dgm:pt>
    <dgm:pt modelId="{CB654DF9-5311-F147-BA62-DF2E9E1D2AA9}" type="pres">
      <dgm:prSet presAssocID="{309AADA6-2CBB-4D91-9FB5-8F4391C4D83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92B6319-427F-2345-85D6-A7B50FEA55F2}" type="pres">
      <dgm:prSet presAssocID="{E9802A78-13BB-4086-9132-DE0476636E41}" presName="spacer" presStyleCnt="0"/>
      <dgm:spPr/>
    </dgm:pt>
    <dgm:pt modelId="{C22FC57C-96CE-6E40-81C0-268AAF592748}" type="pres">
      <dgm:prSet presAssocID="{D61FA074-5600-4376-A6C4-B5244A5DAA6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0B64933-0FD6-F44C-8C45-302994530374}" type="pres">
      <dgm:prSet presAssocID="{D858F1E5-9F25-450C-8AAE-D02175F529DD}" presName="spacer" presStyleCnt="0"/>
      <dgm:spPr/>
    </dgm:pt>
    <dgm:pt modelId="{751B5B3B-9FE1-7643-A052-2104EE03F440}" type="pres">
      <dgm:prSet presAssocID="{966E9C04-B87E-4650-A32F-16255077971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06EE38B-7FE3-7842-B934-0A73D7093DA6}" type="pres">
      <dgm:prSet presAssocID="{30C29065-964B-4BBF-B060-70514B30E5DC}" presName="spacer" presStyleCnt="0"/>
      <dgm:spPr/>
    </dgm:pt>
    <dgm:pt modelId="{5D13F9B0-03CB-8840-B0BB-413EF7E5ADE5}" type="pres">
      <dgm:prSet presAssocID="{6925F3F4-A17F-4B7B-8A80-0C598F83EA7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D2EE314-7A87-4C0D-82E2-83BE98D3C109}" srcId="{01047DF7-3F84-42A1-8FB2-9955DC44D5EA}" destId="{309AADA6-2CBB-4D91-9FB5-8F4391C4D83E}" srcOrd="0" destOrd="0" parTransId="{51F18CCE-A378-4F4F-BF4F-39AD67427DB9}" sibTransId="{E9802A78-13BB-4086-9132-DE0476636E41}"/>
    <dgm:cxn modelId="{866AD616-4AF2-4742-95FE-3CB56F152EA4}" srcId="{01047DF7-3F84-42A1-8FB2-9955DC44D5EA}" destId="{966E9C04-B87E-4650-A32F-16255077971F}" srcOrd="2" destOrd="0" parTransId="{E77F6F58-6BD9-4F02-8D1B-1C460CD3CAFD}" sibTransId="{30C29065-964B-4BBF-B060-70514B30E5DC}"/>
    <dgm:cxn modelId="{10AAA573-5AF6-41B4-9CE2-CEC09E617443}" srcId="{01047DF7-3F84-42A1-8FB2-9955DC44D5EA}" destId="{D61FA074-5600-4376-A6C4-B5244A5DAA6D}" srcOrd="1" destOrd="0" parTransId="{75D51B9B-98D9-4F70-830D-3B85D5FE9B6C}" sibTransId="{D858F1E5-9F25-450C-8AAE-D02175F529DD}"/>
    <dgm:cxn modelId="{CB5E7E59-1E15-E342-B834-91BF92D7F350}" type="presOf" srcId="{309AADA6-2CBB-4D91-9FB5-8F4391C4D83E}" destId="{CB654DF9-5311-F147-BA62-DF2E9E1D2AA9}" srcOrd="0" destOrd="0" presId="urn:microsoft.com/office/officeart/2005/8/layout/vList2"/>
    <dgm:cxn modelId="{FC74FA84-A48D-844E-8C0D-EDF9100A2228}" type="presOf" srcId="{D61FA074-5600-4376-A6C4-B5244A5DAA6D}" destId="{C22FC57C-96CE-6E40-81C0-268AAF592748}" srcOrd="0" destOrd="0" presId="urn:microsoft.com/office/officeart/2005/8/layout/vList2"/>
    <dgm:cxn modelId="{72D04993-DE92-4146-81B1-82C97248468A}" srcId="{01047DF7-3F84-42A1-8FB2-9955DC44D5EA}" destId="{6925F3F4-A17F-4B7B-8A80-0C598F83EA7A}" srcOrd="3" destOrd="0" parTransId="{93ED8461-BCE9-4505-BFBA-830E445C567C}" sibTransId="{2BF45F9C-F980-4BC9-B829-7E8DBA996F4D}"/>
    <dgm:cxn modelId="{CC4A5ABC-6F01-A246-BCD3-23546585BDB1}" type="presOf" srcId="{6925F3F4-A17F-4B7B-8A80-0C598F83EA7A}" destId="{5D13F9B0-03CB-8840-B0BB-413EF7E5ADE5}" srcOrd="0" destOrd="0" presId="urn:microsoft.com/office/officeart/2005/8/layout/vList2"/>
    <dgm:cxn modelId="{C2D4E8C3-F934-954B-B00A-3321C2D69BF4}" type="presOf" srcId="{01047DF7-3F84-42A1-8FB2-9955DC44D5EA}" destId="{4AB83A39-3168-D342-A9B1-2D6C19781BFB}" srcOrd="0" destOrd="0" presId="urn:microsoft.com/office/officeart/2005/8/layout/vList2"/>
    <dgm:cxn modelId="{2E115ACC-5F98-2A43-A4C5-380813C9522F}" type="presOf" srcId="{966E9C04-B87E-4650-A32F-16255077971F}" destId="{751B5B3B-9FE1-7643-A052-2104EE03F440}" srcOrd="0" destOrd="0" presId="urn:microsoft.com/office/officeart/2005/8/layout/vList2"/>
    <dgm:cxn modelId="{10E09109-A1BD-5342-A191-C61CA3AEE03F}" type="presParOf" srcId="{4AB83A39-3168-D342-A9B1-2D6C19781BFB}" destId="{CB654DF9-5311-F147-BA62-DF2E9E1D2AA9}" srcOrd="0" destOrd="0" presId="urn:microsoft.com/office/officeart/2005/8/layout/vList2"/>
    <dgm:cxn modelId="{78651C41-FD13-C644-9D7C-FF9611B44F7D}" type="presParOf" srcId="{4AB83A39-3168-D342-A9B1-2D6C19781BFB}" destId="{192B6319-427F-2345-85D6-A7B50FEA55F2}" srcOrd="1" destOrd="0" presId="urn:microsoft.com/office/officeart/2005/8/layout/vList2"/>
    <dgm:cxn modelId="{1E674E17-4E14-0749-A547-A66D6470D49D}" type="presParOf" srcId="{4AB83A39-3168-D342-A9B1-2D6C19781BFB}" destId="{C22FC57C-96CE-6E40-81C0-268AAF592748}" srcOrd="2" destOrd="0" presId="urn:microsoft.com/office/officeart/2005/8/layout/vList2"/>
    <dgm:cxn modelId="{D97B0004-FD30-0543-9BBA-D85F648CD7D1}" type="presParOf" srcId="{4AB83A39-3168-D342-A9B1-2D6C19781BFB}" destId="{10B64933-0FD6-F44C-8C45-302994530374}" srcOrd="3" destOrd="0" presId="urn:microsoft.com/office/officeart/2005/8/layout/vList2"/>
    <dgm:cxn modelId="{A946BDEA-E670-274C-9BE3-C0553FF73C18}" type="presParOf" srcId="{4AB83A39-3168-D342-A9B1-2D6C19781BFB}" destId="{751B5B3B-9FE1-7643-A052-2104EE03F440}" srcOrd="4" destOrd="0" presId="urn:microsoft.com/office/officeart/2005/8/layout/vList2"/>
    <dgm:cxn modelId="{9651C108-62FB-9B48-B64D-199387B1EEC9}" type="presParOf" srcId="{4AB83A39-3168-D342-A9B1-2D6C19781BFB}" destId="{006EE38B-7FE3-7842-B934-0A73D7093DA6}" srcOrd="5" destOrd="0" presId="urn:microsoft.com/office/officeart/2005/8/layout/vList2"/>
    <dgm:cxn modelId="{4E296DFC-13E8-9449-B99A-FCBA8DD40600}" type="presParOf" srcId="{4AB83A39-3168-D342-A9B1-2D6C19781BFB}" destId="{5D13F9B0-03CB-8840-B0BB-413EF7E5ADE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654DF9-5311-F147-BA62-DF2E9E1D2AA9}">
      <dsp:nvSpPr>
        <dsp:cNvPr id="0" name=""/>
        <dsp:cNvSpPr/>
      </dsp:nvSpPr>
      <dsp:spPr>
        <a:xfrm>
          <a:off x="0" y="3839"/>
          <a:ext cx="10972800" cy="95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Compliance with old requirements and regulations.</a:t>
          </a:r>
          <a:r>
            <a:rPr lang="en-US" sz="3200" kern="1200" dirty="0"/>
            <a:t> </a:t>
          </a:r>
        </a:p>
      </dsp:txBody>
      <dsp:txXfrm>
        <a:off x="46606" y="50445"/>
        <a:ext cx="10879588" cy="861508"/>
      </dsp:txXfrm>
    </dsp:sp>
    <dsp:sp modelId="{C22FC57C-96CE-6E40-81C0-268AAF592748}">
      <dsp:nvSpPr>
        <dsp:cNvPr id="0" name=""/>
        <dsp:cNvSpPr/>
      </dsp:nvSpPr>
      <dsp:spPr>
        <a:xfrm>
          <a:off x="0" y="1105439"/>
          <a:ext cx="10972800" cy="95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Change in mind set – from for service to academic center. </a:t>
          </a:r>
        </a:p>
      </dsp:txBody>
      <dsp:txXfrm>
        <a:off x="46606" y="1152045"/>
        <a:ext cx="10879588" cy="861508"/>
      </dsp:txXfrm>
    </dsp:sp>
    <dsp:sp modelId="{751B5B3B-9FE1-7643-A052-2104EE03F440}">
      <dsp:nvSpPr>
        <dsp:cNvPr id="0" name=""/>
        <dsp:cNvSpPr/>
      </dsp:nvSpPr>
      <dsp:spPr>
        <a:xfrm>
          <a:off x="0" y="2207039"/>
          <a:ext cx="10972800" cy="95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Faculty development and re-training and orientation </a:t>
          </a:r>
        </a:p>
      </dsp:txBody>
      <dsp:txXfrm>
        <a:off x="46606" y="2253645"/>
        <a:ext cx="10879588" cy="861508"/>
      </dsp:txXfrm>
    </dsp:sp>
    <dsp:sp modelId="{5D13F9B0-03CB-8840-B0BB-413EF7E5ADE5}">
      <dsp:nvSpPr>
        <dsp:cNvPr id="0" name=""/>
        <dsp:cNvSpPr/>
      </dsp:nvSpPr>
      <dsp:spPr>
        <a:xfrm>
          <a:off x="0" y="3308639"/>
          <a:ext cx="10972800" cy="95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Student/learner buy in and orientation</a:t>
          </a:r>
        </a:p>
      </dsp:txBody>
      <dsp:txXfrm>
        <a:off x="46606" y="3355245"/>
        <a:ext cx="10879588" cy="8615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44CC7CB-F582-440C-852C-726232382A2E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2224189-53A5-454F-A762-001DFC6EA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55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1B3BD-97C9-6447-9D2B-E183E22BC5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908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	</a:t>
            </a:r>
            <a:endParaRPr lang="en-US" b="1" i="0" dirty="0">
              <a:solidFill>
                <a:srgbClr val="111111"/>
              </a:solidFill>
              <a:effectLst/>
              <a:latin typeface="-apple-system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0BBEE-7C11-4D16-8D21-1B7D86C1DD8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54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5d36575ea5_0_1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5d36575ea5_0_1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6219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0BBEE-7C11-4D16-8D21-1B7D86C1DD8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901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CD03E0-8206-4D55-984E-CE01E4CC9A4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431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>
          <a:extLst>
            <a:ext uri="{FF2B5EF4-FFF2-40B4-BE49-F238E27FC236}">
              <a16:creationId xmlns:a16="http://schemas.microsoft.com/office/drawing/2014/main" id="{8A8D84AF-C39D-D79B-76F0-F64D87EB3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5d36575ea5_0_1274:notes">
            <a:extLst>
              <a:ext uri="{FF2B5EF4-FFF2-40B4-BE49-F238E27FC236}">
                <a16:creationId xmlns:a16="http://schemas.microsoft.com/office/drawing/2014/main" id="{33F35B1E-3CB7-C587-EE7A-9CD9062391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5d36575ea5_0_1274:notes">
            <a:extLst>
              <a:ext uri="{FF2B5EF4-FFF2-40B4-BE49-F238E27FC236}">
                <a16:creationId xmlns:a16="http://schemas.microsoft.com/office/drawing/2014/main" id="{8E77832D-6196-0B05-5501-81995BB2AC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7555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0BBEE-7C11-4D16-8D21-1B7D86C1DD8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172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>
          <a:extLst>
            <a:ext uri="{FF2B5EF4-FFF2-40B4-BE49-F238E27FC236}">
              <a16:creationId xmlns:a16="http://schemas.microsoft.com/office/drawing/2014/main" id="{F4D1F055-7E30-8D10-B479-9D5B8962F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5d36575ea5_0_1274:notes">
            <a:extLst>
              <a:ext uri="{FF2B5EF4-FFF2-40B4-BE49-F238E27FC236}">
                <a16:creationId xmlns:a16="http://schemas.microsoft.com/office/drawing/2014/main" id="{6057636A-AF6C-DAF5-B9AE-BEA65D7979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5d36575ea5_0_1274:notes">
            <a:extLst>
              <a:ext uri="{FF2B5EF4-FFF2-40B4-BE49-F238E27FC236}">
                <a16:creationId xmlns:a16="http://schemas.microsoft.com/office/drawing/2014/main" id="{156308EA-116A-0AFD-6B93-8DF995D15A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71219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2E394-708B-44BF-9552-3EA1100174D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8529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 these numbers mean for business?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2E394-708B-44BF-9552-3EA1100174D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072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1B3BD-97C9-6447-9D2B-E183E22BC5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282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1B3BD-97C9-6447-9D2B-E183E22BC5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84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i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224189-53A5-454F-A762-001DFC6EAA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70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1B3BD-97C9-6447-9D2B-E183E22BC5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76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1B3BD-97C9-6447-9D2B-E183E22BC5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310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1B3BD-97C9-6447-9D2B-E183E22BC5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542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1B3BD-97C9-6447-9D2B-E183E22BC5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51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1B3BD-97C9-6447-9D2B-E183E22BC5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56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3A447-89CF-7F16-CB37-4404597EC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B72E8A-5852-72E9-5735-884116B3E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58CEE8-175F-6354-69A2-5C815A53D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FA54D-C24F-4363-9717-12DB9D4ECD29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FAE63-99B1-B44B-6CA5-43B52648D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694E3-CA3B-5F81-8253-917700C39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3A01-8631-4641-B5D1-EC5F0C6EA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39567"/>
      </p:ext>
    </p:extLst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E5C5C-C15D-90A4-8A6A-9829711B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172D09-3005-AEB3-7491-B4C57966D2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F8DE4-0E70-E73E-47E5-0E2BF2B2A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FA54D-C24F-4363-9717-12DB9D4ECD29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EF4AE-BC70-6BB0-6C1A-99B71008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31400-9540-102A-C591-69B14737D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3A01-8631-4641-B5D1-EC5F0C6EA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69674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ACA141-33E8-E520-6B3E-ACD7C25083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D5D589-3446-E392-8A94-E050AB6BA8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F46BC-7A07-6197-DDEF-48F065F6B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FA54D-C24F-4363-9717-12DB9D4ECD29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F0EED-CDB5-487C-2E03-6F39C0419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79801-5C02-11CD-7031-30C848A0D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3A01-8631-4641-B5D1-EC5F0C6EA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50717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5F0F341-E203-2453-86F4-AA75ACDBD1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E3FF0E-8BD7-B152-9E7A-09DAD3497E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35" y="1"/>
            <a:ext cx="12187065" cy="68579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90E2E53-F98C-94D4-8878-D4A3828936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606" y="1122363"/>
            <a:ext cx="856689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rgbClr val="154734"/>
                </a:solidFill>
                <a:latin typeface="Lora SemiBold" pitchFamily="2" charset="77"/>
                <a:ea typeface="Frank Ruhl Libre" pitchFamily="2" charset="-79"/>
                <a:cs typeface="Frank Ruhl Libre" pitchFamily="2" charset="-79"/>
              </a:defRPr>
            </a:lvl1pPr>
          </a:lstStyle>
          <a:p>
            <a:r>
              <a:rPr lang="en-US"/>
              <a:t>Two-Line</a:t>
            </a:r>
            <a:br>
              <a:rPr lang="en-US"/>
            </a:br>
            <a:r>
              <a:rPr lang="en-US"/>
              <a:t>Presentation Title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AB2C0948-CB90-B0DC-F06D-B444CA538A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606" y="3602038"/>
            <a:ext cx="856689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rgbClr val="154734"/>
                </a:solidFill>
                <a:latin typeface="Century Gothic" panose="020B0502020202020204" pitchFamily="34" charset="0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 descr="Logo featuring a solid green shield with a V in the center, the words University of Vermont, and the words Larner College of Medicine after it">
            <a:extLst>
              <a:ext uri="{FF2B5EF4-FFF2-40B4-BE49-F238E27FC236}">
                <a16:creationId xmlns:a16="http://schemas.microsoft.com/office/drawing/2014/main" id="{24C4AE89-2695-72B0-F449-029F3506EE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14121" y="6152529"/>
            <a:ext cx="2927551" cy="41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77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C176074-C3BE-4A6E-B535-D9D93A5EB941}"/>
              </a:ext>
            </a:extLst>
          </p:cNvPr>
          <p:cNvGrpSpPr/>
          <p:nvPr userDrawn="1"/>
        </p:nvGrpSpPr>
        <p:grpSpPr>
          <a:xfrm>
            <a:off x="0" y="-7"/>
            <a:ext cx="12192000" cy="6858007"/>
            <a:chOff x="0" y="-7"/>
            <a:chExt cx="12192000" cy="685800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3AEDD0F-D865-DC86-D255-30A0C7FDDC14}"/>
                </a:ext>
              </a:extLst>
            </p:cNvPr>
            <p:cNvSpPr/>
            <p:nvPr userDrawn="1"/>
          </p:nvSpPr>
          <p:spPr>
            <a:xfrm>
              <a:off x="0" y="-7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0E8E13F-416A-95D0-9286-49ACD2BFBD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4935" y="1"/>
              <a:ext cx="12187065" cy="6857999"/>
            </a:xfrm>
            <a:prstGeom prst="rect">
              <a:avLst/>
            </a:prstGeom>
          </p:spPr>
        </p:pic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BBC22E84-98C9-2268-3258-804D58610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680" y="779264"/>
            <a:ext cx="5623208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154734"/>
                </a:solidFill>
                <a:latin typeface="Lora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C22D6FC-18A3-95A5-DA37-A9E8F858482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404" y="1628779"/>
            <a:ext cx="6666195" cy="3869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50000"/>
              </a:lnSpc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fermentum </a:t>
            </a:r>
            <a:r>
              <a:rPr lang="en-US" err="1"/>
              <a:t>odio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ipsum, vel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pretium</a:t>
            </a:r>
            <a:r>
              <a:rPr lang="en-US"/>
              <a:t> et.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natoque</a:t>
            </a:r>
            <a:r>
              <a:rPr lang="en-US"/>
              <a:t> </a:t>
            </a:r>
            <a:r>
              <a:rPr lang="en-US" err="1"/>
              <a:t>penatibus</a:t>
            </a:r>
            <a:r>
              <a:rPr lang="en-US"/>
              <a:t> et </a:t>
            </a:r>
            <a:r>
              <a:rPr lang="en-US" err="1"/>
              <a:t>magnis</a:t>
            </a:r>
            <a:r>
              <a:rPr lang="en-US"/>
              <a:t> dis parturient </a:t>
            </a:r>
            <a:r>
              <a:rPr lang="en-US" err="1"/>
              <a:t>montes</a:t>
            </a:r>
            <a:r>
              <a:rPr lang="en-US"/>
              <a:t>, </a:t>
            </a:r>
            <a:r>
              <a:rPr lang="en-US" err="1"/>
              <a:t>nascetur</a:t>
            </a:r>
            <a:r>
              <a:rPr lang="en-US"/>
              <a:t> </a:t>
            </a:r>
            <a:r>
              <a:rPr lang="en-US" err="1"/>
              <a:t>ridiculus</a:t>
            </a:r>
            <a:r>
              <a:rPr lang="en-US"/>
              <a:t> mus. Morbi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vel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sagittis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fermentum </a:t>
            </a:r>
            <a:r>
              <a:rPr lang="en-US" err="1"/>
              <a:t>felis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diam </a:t>
            </a:r>
            <a:r>
              <a:rPr lang="en-US" err="1"/>
              <a:t>luctus</a:t>
            </a:r>
            <a:r>
              <a:rPr lang="en-US"/>
              <a:t> sed.</a:t>
            </a:r>
          </a:p>
        </p:txBody>
      </p:sp>
      <p:pic>
        <p:nvPicPr>
          <p:cNvPr id="9" name="Picture 8" descr="Logo featuring a solid green shield with a V in the center, the words University of Vermont, and the words Larner College of Medicine after it">
            <a:extLst>
              <a:ext uri="{FF2B5EF4-FFF2-40B4-BE49-F238E27FC236}">
                <a16:creationId xmlns:a16="http://schemas.microsoft.com/office/drawing/2014/main" id="{BC4A3819-1231-EB0A-A350-2C0EBC290A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3096" y="6152529"/>
            <a:ext cx="2927551" cy="413219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44A6A05-2E31-0BD2-9652-464C303708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34795" y="6197595"/>
            <a:ext cx="7671614" cy="306975"/>
          </a:xfrm>
          <a:prstGeom prst="rect">
            <a:avLst/>
          </a:prstGeom>
        </p:spPr>
        <p:txBody>
          <a:bodyPr anchor="ctr"/>
          <a:lstStyle>
            <a:lvl1pPr marL="0" indent="0" algn="r" defTabSz="914400" rtl="0" eaLnBrk="1" latinLnBrk="0" hangingPunct="1">
              <a:buNone/>
              <a:defRPr lang="en-US" sz="800" b="1" kern="1200" spc="300" dirty="0" smtClean="0">
                <a:solidFill>
                  <a:srgbClr val="15473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DEPARTMENT NAME   |  #</a:t>
            </a:r>
          </a:p>
        </p:txBody>
      </p:sp>
    </p:spTree>
    <p:extLst>
      <p:ext uri="{BB962C8B-B14F-4D97-AF65-F5344CB8AC3E}">
        <p14:creationId xmlns:p14="http://schemas.microsoft.com/office/powerpoint/2010/main" val="3656456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Imag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C424B6B-6EA1-0826-F963-DE65D0A09C60}"/>
              </a:ext>
            </a:extLst>
          </p:cNvPr>
          <p:cNvSpPr/>
          <p:nvPr userDrawn="1"/>
        </p:nvSpPr>
        <p:spPr>
          <a:xfrm>
            <a:off x="-3882" y="-1"/>
            <a:ext cx="1218706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61CD39-2CF3-08F7-AAC3-407B83174F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882" y="1"/>
            <a:ext cx="12187063" cy="6857999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8B19AC2-B7C2-ADE2-10DB-341D4BFEB9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0195" y="6121747"/>
            <a:ext cx="1698423" cy="42937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D44D04A-A201-B5A8-B110-F8495CAD5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679" y="779264"/>
            <a:ext cx="6023259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154734"/>
                </a:solidFill>
                <a:latin typeface="Lora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E9AE9F02-96E0-A04B-CFA7-D38B50B2671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26275" y="171450"/>
            <a:ext cx="5165725" cy="567271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4C8F0D7-5E83-909E-4402-925EBD5FFE9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4680" y="1628779"/>
            <a:ext cx="6023258" cy="3869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50000"/>
              </a:lnSpc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fermentum </a:t>
            </a:r>
            <a:r>
              <a:rPr lang="en-US" err="1"/>
              <a:t>odio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ipsum, vel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pretium</a:t>
            </a:r>
            <a:r>
              <a:rPr lang="en-US"/>
              <a:t> et.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natoque</a:t>
            </a:r>
            <a:r>
              <a:rPr lang="en-US"/>
              <a:t> </a:t>
            </a:r>
            <a:r>
              <a:rPr lang="en-US" err="1"/>
              <a:t>penatibus</a:t>
            </a:r>
            <a:r>
              <a:rPr lang="en-US"/>
              <a:t> et </a:t>
            </a:r>
            <a:r>
              <a:rPr lang="en-US" err="1"/>
              <a:t>magnis</a:t>
            </a:r>
            <a:r>
              <a:rPr lang="en-US"/>
              <a:t> dis parturient </a:t>
            </a:r>
            <a:r>
              <a:rPr lang="en-US" err="1"/>
              <a:t>montes</a:t>
            </a:r>
            <a:r>
              <a:rPr lang="en-US"/>
              <a:t>, </a:t>
            </a:r>
            <a:r>
              <a:rPr lang="en-US" err="1"/>
              <a:t>nascetur</a:t>
            </a:r>
            <a:r>
              <a:rPr lang="en-US"/>
              <a:t> </a:t>
            </a:r>
            <a:r>
              <a:rPr lang="en-US" err="1"/>
              <a:t>ridiculus</a:t>
            </a:r>
            <a:r>
              <a:rPr lang="en-US"/>
              <a:t> mus. Morbi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vel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sagittis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fermentum </a:t>
            </a:r>
            <a:r>
              <a:rPr lang="en-US" err="1"/>
              <a:t>felis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diam </a:t>
            </a:r>
            <a:r>
              <a:rPr lang="en-US" err="1"/>
              <a:t>luctus</a:t>
            </a:r>
            <a:r>
              <a:rPr lang="en-US"/>
              <a:t> sed.</a:t>
            </a:r>
          </a:p>
        </p:txBody>
      </p:sp>
      <p:pic>
        <p:nvPicPr>
          <p:cNvPr id="2" name="Picture 1" descr="Logo featuring a solid green shield with a V in the center, the words University of Vermont, and the words Larner College of Medicine after it">
            <a:extLst>
              <a:ext uri="{FF2B5EF4-FFF2-40B4-BE49-F238E27FC236}">
                <a16:creationId xmlns:a16="http://schemas.microsoft.com/office/drawing/2014/main" id="{CA3A8D30-028D-741B-331A-528A49EADD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33096" y="6152529"/>
            <a:ext cx="2927551" cy="413219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02754B9-117E-507F-2222-2943F2542A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34795" y="6197595"/>
            <a:ext cx="7671614" cy="306975"/>
          </a:xfrm>
          <a:prstGeom prst="rect">
            <a:avLst/>
          </a:prstGeom>
        </p:spPr>
        <p:txBody>
          <a:bodyPr anchor="ctr"/>
          <a:lstStyle>
            <a:lvl1pPr marL="0" indent="0" algn="r" defTabSz="914400" rtl="0" eaLnBrk="1" latinLnBrk="0" hangingPunct="1">
              <a:buNone/>
              <a:defRPr lang="en-US" sz="800" b="1" kern="1200" spc="300" dirty="0" smtClean="0">
                <a:solidFill>
                  <a:srgbClr val="15473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DEPARTMENT NAME   |  #</a:t>
            </a:r>
          </a:p>
        </p:txBody>
      </p:sp>
    </p:spTree>
    <p:extLst>
      <p:ext uri="{BB962C8B-B14F-4D97-AF65-F5344CB8AC3E}">
        <p14:creationId xmlns:p14="http://schemas.microsoft.com/office/powerpoint/2010/main" val="15924763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Multi-Imag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C424B6B-6EA1-0826-F963-DE65D0A09C60}"/>
              </a:ext>
            </a:extLst>
          </p:cNvPr>
          <p:cNvSpPr/>
          <p:nvPr userDrawn="1"/>
        </p:nvSpPr>
        <p:spPr>
          <a:xfrm>
            <a:off x="-3882" y="-1"/>
            <a:ext cx="1218706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61CD39-2CF3-08F7-AAC3-407B83174F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19" y="1"/>
            <a:ext cx="12187063" cy="6857999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8B19AC2-B7C2-ADE2-10DB-341D4BFEB9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5945" y="6121747"/>
            <a:ext cx="1698423" cy="42937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D44D04A-A201-B5A8-B110-F8495CAD5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679" y="779264"/>
            <a:ext cx="6023259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154734"/>
                </a:solidFill>
                <a:latin typeface="Lora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C270AB25-6193-D7FE-77F3-3E67A400A4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26275" y="171449"/>
            <a:ext cx="5165725" cy="338477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6698B619-2A3A-0FE2-7AC2-7BAB298108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6276" y="3556221"/>
            <a:ext cx="2584864" cy="228794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A8468787-B2AA-2E5B-1B41-69DB1C6DF14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09137" y="3556221"/>
            <a:ext cx="2584864" cy="228794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6C9D6F0-A494-7697-828F-653B8AD328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4680" y="1628779"/>
            <a:ext cx="6023258" cy="3869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50000"/>
              </a:lnSpc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fermentum </a:t>
            </a:r>
            <a:r>
              <a:rPr lang="en-US" err="1"/>
              <a:t>odio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ipsum, vel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pretium</a:t>
            </a:r>
            <a:r>
              <a:rPr lang="en-US"/>
              <a:t> et.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natoque</a:t>
            </a:r>
            <a:r>
              <a:rPr lang="en-US"/>
              <a:t> </a:t>
            </a:r>
            <a:r>
              <a:rPr lang="en-US" err="1"/>
              <a:t>penatibus</a:t>
            </a:r>
            <a:r>
              <a:rPr lang="en-US"/>
              <a:t> et </a:t>
            </a:r>
            <a:r>
              <a:rPr lang="en-US" err="1"/>
              <a:t>magnis</a:t>
            </a:r>
            <a:r>
              <a:rPr lang="en-US"/>
              <a:t> dis parturient </a:t>
            </a:r>
            <a:r>
              <a:rPr lang="en-US" err="1"/>
              <a:t>montes</a:t>
            </a:r>
            <a:r>
              <a:rPr lang="en-US"/>
              <a:t>, </a:t>
            </a:r>
            <a:r>
              <a:rPr lang="en-US" err="1"/>
              <a:t>nascetur</a:t>
            </a:r>
            <a:r>
              <a:rPr lang="en-US"/>
              <a:t> </a:t>
            </a:r>
            <a:r>
              <a:rPr lang="en-US" err="1"/>
              <a:t>ridiculus</a:t>
            </a:r>
            <a:r>
              <a:rPr lang="en-US"/>
              <a:t> mus. Morbi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vel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sagittis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fermentum </a:t>
            </a:r>
            <a:r>
              <a:rPr lang="en-US" err="1"/>
              <a:t>felis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diam </a:t>
            </a:r>
            <a:r>
              <a:rPr lang="en-US" err="1"/>
              <a:t>luctus</a:t>
            </a:r>
            <a:r>
              <a:rPr lang="en-US"/>
              <a:t> sed.</a:t>
            </a:r>
          </a:p>
        </p:txBody>
      </p:sp>
      <p:pic>
        <p:nvPicPr>
          <p:cNvPr id="2" name="Picture 1" descr="Logo featuring a solid green shield with a V in the center, the words University of Vermont, and the words Larner College of Medicine after it">
            <a:extLst>
              <a:ext uri="{FF2B5EF4-FFF2-40B4-BE49-F238E27FC236}">
                <a16:creationId xmlns:a16="http://schemas.microsoft.com/office/drawing/2014/main" id="{31BE9119-C85F-FF7E-89CF-C6765986E92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33096" y="6152529"/>
            <a:ext cx="2927551" cy="413219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C91AAFE-E272-823C-0989-38A1C9FC79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34795" y="6197595"/>
            <a:ext cx="7671614" cy="306975"/>
          </a:xfrm>
          <a:prstGeom prst="rect">
            <a:avLst/>
          </a:prstGeom>
        </p:spPr>
        <p:txBody>
          <a:bodyPr anchor="ctr"/>
          <a:lstStyle>
            <a:lvl1pPr marL="0" indent="0" algn="r" defTabSz="914400" rtl="0" eaLnBrk="1" latinLnBrk="0" hangingPunct="1">
              <a:buNone/>
              <a:defRPr lang="en-US" sz="800" b="1" kern="1200" spc="300" dirty="0" smtClean="0">
                <a:solidFill>
                  <a:srgbClr val="15473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DEPARTMENT NAME   |  #</a:t>
            </a:r>
          </a:p>
        </p:txBody>
      </p:sp>
    </p:spTree>
    <p:extLst>
      <p:ext uri="{BB962C8B-B14F-4D97-AF65-F5344CB8AC3E}">
        <p14:creationId xmlns:p14="http://schemas.microsoft.com/office/powerpoint/2010/main" val="2295974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763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00"/>
            <a:ext cx="12192000" cy="22964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6" t="18045" r="10695" b="18797"/>
          <a:stretch/>
        </p:blipFill>
        <p:spPr>
          <a:xfrm>
            <a:off x="4648200" y="381000"/>
            <a:ext cx="2895601" cy="160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276600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09800"/>
            <a:ext cx="5715000" cy="167640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6" t="-12071" r="1176" b="-2214"/>
          <a:stretch/>
        </p:blipFill>
        <p:spPr>
          <a:xfrm>
            <a:off x="-76200" y="3962400"/>
            <a:ext cx="6553199" cy="77096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656451" y="990600"/>
            <a:ext cx="5029200" cy="5029200"/>
          </a:xfrm>
          <a:prstGeom prst="ellipse">
            <a:avLst/>
          </a:prstGeom>
          <a:ln w="41275">
            <a:solidFill>
              <a:srgbClr val="00843D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609600" y="4191000"/>
            <a:ext cx="5715000" cy="1500187"/>
          </a:xfrm>
        </p:spPr>
        <p:txBody>
          <a:bodyPr/>
          <a:lstStyle>
            <a:lvl1pPr marL="0" indent="0">
              <a:buNone/>
              <a:defRPr sz="2400" i="1">
                <a:solidFill>
                  <a:srgbClr val="00843D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5934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113651" y="1600200"/>
            <a:ext cx="4572000" cy="4572000"/>
          </a:xfrm>
          <a:prstGeom prst="ellipse">
            <a:avLst/>
          </a:prstGeom>
          <a:ln w="41275">
            <a:solidFill>
              <a:srgbClr val="00843D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6" t="-12071" r="1176" b="-2214"/>
          <a:stretch/>
        </p:blipFill>
        <p:spPr>
          <a:xfrm>
            <a:off x="-152400" y="1219200"/>
            <a:ext cx="8153400" cy="95922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600" y="1600200"/>
            <a:ext cx="6019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8366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E4280-8507-2358-CBD1-C54B884E8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17ABB-6D06-A375-EE98-2F87FE995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866F7-CEE2-4804-6E69-A4270DA12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FA54D-C24F-4363-9717-12DB9D4ECD29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69EC0-8FA3-1185-873B-828C7403E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96849-CE83-F3B9-CD04-864EFC1B1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3A01-8631-4641-B5D1-EC5F0C6EA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70436"/>
      </p:ext>
    </p:extLst>
  </p:cSld>
  <p:clrMapOvr>
    <a:masterClrMapping/>
  </p:clrMapOvr>
  <p:hf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6" t="-12071" r="1176" b="-2214"/>
          <a:stretch/>
        </p:blipFill>
        <p:spPr>
          <a:xfrm>
            <a:off x="-152400" y="1219200"/>
            <a:ext cx="8153400" cy="95922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9600" y="1600200"/>
            <a:ext cx="10972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52543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6" t="-12071" r="1176" b="-2214"/>
          <a:stretch/>
        </p:blipFill>
        <p:spPr>
          <a:xfrm>
            <a:off x="-152400" y="1219200"/>
            <a:ext cx="8153400" cy="95922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143000" y="1941177"/>
            <a:ext cx="1828800" cy="1828800"/>
          </a:xfrm>
          <a:prstGeom prst="ellipse">
            <a:avLst/>
          </a:prstGeom>
          <a:ln w="19050">
            <a:solidFill>
              <a:srgbClr val="00843D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609600" y="4191000"/>
            <a:ext cx="2895600" cy="1500187"/>
          </a:xfrm>
        </p:spPr>
        <p:txBody>
          <a:bodyPr/>
          <a:lstStyle>
            <a:lvl1pPr marL="0" indent="0" algn="ctr"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181600" y="1941177"/>
            <a:ext cx="1828800" cy="1828800"/>
          </a:xfrm>
          <a:prstGeom prst="ellipse">
            <a:avLst/>
          </a:prstGeom>
          <a:ln w="19050">
            <a:solidFill>
              <a:srgbClr val="00843D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4648200" y="4191000"/>
            <a:ext cx="2895600" cy="1500187"/>
          </a:xfrm>
        </p:spPr>
        <p:txBody>
          <a:bodyPr/>
          <a:lstStyle>
            <a:lvl1pPr marL="0" indent="0" algn="ctr"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9144000" y="1941177"/>
            <a:ext cx="1828800" cy="1828800"/>
          </a:xfrm>
          <a:prstGeom prst="ellipse">
            <a:avLst/>
          </a:prstGeom>
          <a:ln w="19050">
            <a:solidFill>
              <a:srgbClr val="00843D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4"/>
          </p:nvPr>
        </p:nvSpPr>
        <p:spPr>
          <a:xfrm>
            <a:off x="8610600" y="4191000"/>
            <a:ext cx="2895600" cy="1500187"/>
          </a:xfrm>
        </p:spPr>
        <p:txBody>
          <a:bodyPr/>
          <a:lstStyle>
            <a:lvl1pPr marL="0" indent="0" algn="ctr"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991600" cy="99060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49280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2671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03567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3A7E1B57-7C16-4421-9599-2B81772702A6}" type="datetimeFigureOut">
              <a:rPr lang="en-US" smtClean="0"/>
              <a:pPr/>
              <a:t>9/26/2024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03567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03567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423B8999-4AFB-41AD-8A17-1DBE9D57AF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rgbClr val="00843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03567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3A7E1B57-7C16-4421-9599-2B81772702A6}" type="datetimeFigureOut">
              <a:rPr lang="en-US" smtClean="0"/>
              <a:pPr/>
              <a:t>9/26/2024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03567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03567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423B8999-4AFB-41AD-8A17-1DBE9D57AF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343399"/>
          </a:xfrm>
        </p:spPr>
        <p:txBody>
          <a:bodyPr/>
          <a:lstStyle>
            <a:lvl1pPr>
              <a:defRPr sz="2800" i="1">
                <a:solidFill>
                  <a:srgbClr val="00843D"/>
                </a:solidFill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343399"/>
          </a:xfrm>
        </p:spPr>
        <p:txBody>
          <a:bodyPr/>
          <a:lstStyle>
            <a:lvl1pPr marL="342900" indent="-342900">
              <a:defRPr lang="en-US" sz="2800" i="1" kern="1200" dirty="0" smtClean="0">
                <a:solidFill>
                  <a:srgbClr val="00843D"/>
                </a:solidFill>
                <a:latin typeface="+mj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03567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3A7E1B57-7C16-4421-9599-2B81772702A6}" type="datetimeFigureOut">
              <a:rPr lang="en-US" smtClean="0"/>
              <a:pPr/>
              <a:t>9/26/2024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03567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03567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423B8999-4AFB-41AD-8A17-1DBE9D57AFD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6" t="-12071" r="1176" b="-2214"/>
          <a:stretch/>
        </p:blipFill>
        <p:spPr>
          <a:xfrm>
            <a:off x="-152400" y="1219200"/>
            <a:ext cx="8153400" cy="959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0" i="1">
                <a:solidFill>
                  <a:srgbClr val="00843D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0" i="1" kern="1200" dirty="0" smtClean="0">
                <a:solidFill>
                  <a:srgbClr val="00843D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03567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3A7E1B57-7C16-4421-9599-2B81772702A6}" type="datetimeFigureOut">
              <a:rPr lang="en-US" smtClean="0"/>
              <a:pPr/>
              <a:t>9/26/2024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03567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03567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423B8999-4AFB-41AD-8A17-1DBE9D57AF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594349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4322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03567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3A7E1B57-7C16-4421-9599-2B81772702A6}" type="datetimeFigureOut">
              <a:rPr lang="en-US" smtClean="0"/>
              <a:pPr/>
              <a:t>9/26/2024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03567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03567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423B8999-4AFB-41AD-8A17-1DBE9D57AF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5762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03567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3A7E1B57-7C16-4421-9599-2B81772702A6}" type="datetimeFigureOut">
              <a:rPr lang="en-US" smtClean="0"/>
              <a:pPr/>
              <a:t>9/26/2024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03567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03567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423B8999-4AFB-41AD-8A17-1DBE9D57AF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EC65C-73BA-FE35-40E8-AC2DA5192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717212-ABAE-94B2-B265-31397BF83B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7015E-FA11-D1A3-B384-E98D850D0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08918-48B8-4AB4-9658-F6A14E80E3F0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AF454-E649-46DD-4B20-F9407A013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843D0-9469-AF43-713A-CDCE57EA8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5E22-3732-4641-ADFC-BDC902AD6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67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AEF66-AC34-1D56-72FA-CA6B976E4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AA480-F53B-0D16-16AF-E317DA55C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4F1BF-07CD-997D-B861-06A7B9467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08918-48B8-4AB4-9658-F6A14E80E3F0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06018-0C60-BD3F-EDD6-51396CA9B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405F8-2169-A230-39B9-0567A16B6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5E22-3732-4641-ADFC-BDC902AD6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26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E14A6-7DD6-5630-6848-77BCA378E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294D2B-6E98-60E5-6DB6-F1C4F17E3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6851D-FEE4-8EAD-4383-8F655C79B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FA54D-C24F-4363-9717-12DB9D4ECD29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ADE32-3B63-58B2-1774-1B69CCF8C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5F6EF-16DF-7E85-AC5E-777839E71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3A01-8631-4641-B5D1-EC5F0C6EA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77013"/>
      </p:ext>
    </p:extLst>
  </p:cSld>
  <p:clrMapOvr>
    <a:masterClrMapping/>
  </p:clrMapOvr>
  <p:hf hdr="0" ft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31CFE-DA64-A2B6-8D5F-D5D869567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C27318-A650-795F-1F09-F5B911131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3480F-7F75-CE5B-BA33-B153A48FD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08918-48B8-4AB4-9658-F6A14E80E3F0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40867-51F4-4C6D-CAA6-A63C4C726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65A1A-DADB-593D-CB30-94B3F769D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5E22-3732-4641-ADFC-BDC902AD6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1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C344C-F5F0-5FFF-F8C7-EBE0076A0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A4B79-7BA7-AAE4-55C7-B8A101E01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1F92B0-E178-6ABE-A614-537381305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6145CC-A148-BCCE-0416-4A44F5E49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08918-48B8-4AB4-9658-F6A14E80E3F0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4C461-D15E-FE73-C425-F5654C00F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5F7143-0EA4-5E0C-0076-79B2E28F0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5E22-3732-4641-ADFC-BDC902AD6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340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27A2A-0A31-C017-B951-D79D7E33F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0246C9-97F2-0BC2-61E8-3AC5593FAB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DD7EDE-EDF0-EA19-12A3-D61087BBA8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60E1D-A105-316F-2959-F166256D59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49D728-0BFF-E94D-C5E6-0709C416C3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B8D614-E49D-A60C-1EB0-076767FCA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08918-48B8-4AB4-9658-F6A14E80E3F0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E3307E-8126-F15F-C35D-BA7F12653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F5A79-85A4-6382-3A57-F3A4310A5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5E22-3732-4641-ADFC-BDC902AD6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188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AC149-5F83-0E9C-DEC3-EE5AD1E91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B1C4B0-17DA-F2FD-97A2-5CCDA04E9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08918-48B8-4AB4-9658-F6A14E80E3F0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AE25C9-30F9-585A-52D7-C24FE8872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F25105-2363-94B8-425E-283E51575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5E22-3732-4641-ADFC-BDC902AD6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018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E2D256-7620-EF7B-B59D-048F56CA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08918-48B8-4AB4-9658-F6A14E80E3F0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4E8B53-4625-655E-C2A8-505076E0E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9D3E1-D777-57C5-6C7A-7DDA919EC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5E22-3732-4641-ADFC-BDC902AD6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330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FBABF-EB9D-7D5C-2379-1D6BCCBF8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FC025-1F96-69B2-0E4D-E4C30E435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E84FF5-D0F1-24C1-E6E2-328EDA10F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F2DC0B-9539-B854-9EE6-818C10E29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08918-48B8-4AB4-9658-F6A14E80E3F0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40C5B1-0311-B054-0B24-FF63403C8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B682A3-8487-A86F-749F-1272BA63C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5E22-3732-4641-ADFC-BDC902AD6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356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6659B-9E74-3CC8-2318-7C1E8BA5A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6538B7-45B5-6F91-F064-D11A76BC79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829E8-7849-CE18-0441-6334BD18D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6CCFDE-3E1A-2AD8-0FE2-9A64D047F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08918-48B8-4AB4-9658-F6A14E80E3F0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6C6863-AFD0-3353-A8B1-2A75E9B87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B72B75-D663-85C8-D351-BE7B7F4F3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5E22-3732-4641-ADFC-BDC902AD6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338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91D48-E61B-113B-8598-3A919BF84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676302-790F-A0CF-620D-F9B4382A86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AB86F-DAE3-DF5D-F2AE-D43F760E1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08918-48B8-4AB4-9658-F6A14E80E3F0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C390E-BB73-AE36-96D6-E2C22103D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F4A54-833A-DCC1-F5F2-F94445B10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5E22-3732-4641-ADFC-BDC902AD6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495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5BE496-1EC9-8AF9-6DC0-D175EE5021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6A6263-C3E2-3AC7-7693-2F3D35A59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C7436-9F7B-0CAA-8579-6820C4712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08918-48B8-4AB4-9658-F6A14E80E3F0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ED7C8-8C28-6B42-A6DF-8C2A278D2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7A388-364A-5BDE-AF6D-EDC36CDDE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5E22-3732-4641-ADFC-BDC902AD6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861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932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0FC81-EE20-7C45-6732-929722839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0BEA3-6F21-3EE0-D224-94C536C0E0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B19944-3243-BC2D-2CEE-0A1E9A991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F022F8-AA82-14DE-F7AF-AAB1DE405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FA54D-C24F-4363-9717-12DB9D4ECD29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9804A-4ED6-4B41-15AB-416E571A7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8BA00-1468-17B8-106B-CD89BE528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3A01-8631-4641-B5D1-EC5F0C6EA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937160"/>
      </p:ext>
    </p:extLst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072EE-BDA0-1E97-6F1D-84E0D2DB6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129E0-01F8-B80C-F0EC-0A2EB64E8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1203D1-A5D6-F5D0-1463-E9049ADA4A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276D58-E17B-8721-6D24-F9EB2D976E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F45D1B-459A-DD84-5DDF-9A30330DD9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267AD8-9D5A-868E-F6E5-378843C64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FA54D-C24F-4363-9717-12DB9D4ECD29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F2FE3D-E796-0DED-ED45-BFFB26B87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38B6B7-4C4E-F7FE-76AA-8F56D29FD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3A01-8631-4641-B5D1-EC5F0C6EA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79431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54324-C0B8-12E3-488B-A0B0E44A8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73A27-B273-C305-2424-755331742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FA54D-C24F-4363-9717-12DB9D4ECD29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C4CD81-0A0D-C4A6-07DD-9A6C3ED89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6D0BD-4137-28B4-4DD4-FCEB4D273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3A01-8631-4641-B5D1-EC5F0C6EA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27546"/>
      </p:ext>
    </p:extLst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0B505E-5083-D77B-C154-38AF15A8D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FA54D-C24F-4363-9717-12DB9D4ECD29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E9235E-F500-F32A-B116-3109F608D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CCA5FB-4EC7-6B0C-4932-4194229D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3A01-8631-4641-B5D1-EC5F0C6EA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90986"/>
      </p:ext>
    </p:extLst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7F19C-9117-5B39-2190-1CF37C954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DBD39-EDC9-A68C-D8D6-213262FEE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E6F1A4-EBB8-6C11-21A1-B8D5F09FE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EB81D-58C6-CF2E-5E34-3F881A7A2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FA54D-C24F-4363-9717-12DB9D4ECD29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FFA4D8-47BA-74FB-A753-5B21CA0D3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A7ED98-11D0-02DB-41E9-3E5634E7C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3A01-8631-4641-B5D1-EC5F0C6EA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69361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FF1AC-B7F4-CAC9-268A-710459ABF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1AD4DD-8FB7-4AF6-5E0F-3D8F5B79D2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477E68-F032-1026-6C94-0CF8E57FB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D62A5D-9C73-9ECF-9664-F9A1B8457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FA54D-C24F-4363-9717-12DB9D4ECD29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6DEF9C-A850-A92C-F1D3-4649E8400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08FC2E-FAC5-5962-B14A-FBF186F02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3A01-8631-4641-B5D1-EC5F0C6EA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914918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991067-6606-E864-50E6-FDC1E0CB9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B6CAB5-8AE9-C64D-8E28-85F486C22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026C4-6028-6930-2382-7AF2B3BFFB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AFA54D-C24F-4363-9717-12DB9D4ECD29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9B7FE-EECF-5F06-DAD7-06E40E6F1C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B1CAE-EFFA-0147-7868-D5232CD9E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DF3A01-8631-4641-B5D1-EC5F0C6EAD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550F4C5-2064-5F02-CFA8-C85929575229}"/>
              </a:ext>
            </a:extLst>
          </p:cNvPr>
          <p:cNvSpPr txBox="1">
            <a:spLocks/>
          </p:cNvSpPr>
          <p:nvPr userDrawn="1"/>
        </p:nvSpPr>
        <p:spPr>
          <a:xfrm>
            <a:off x="502592" y="1122363"/>
            <a:ext cx="8614904" cy="23876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/>
              <a:t>University of</a:t>
            </a:r>
            <a:br>
              <a:rPr lang="en-US"/>
            </a:br>
            <a:r>
              <a:rPr lang="en-US"/>
              <a:t>Vermont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BD0AF71-C1AF-5305-E4BD-2498F7546758}"/>
              </a:ext>
            </a:extLst>
          </p:cNvPr>
          <p:cNvSpPr txBox="1">
            <a:spLocks/>
          </p:cNvSpPr>
          <p:nvPr userDrawn="1"/>
        </p:nvSpPr>
        <p:spPr>
          <a:xfrm>
            <a:off x="502592" y="3602038"/>
            <a:ext cx="8614904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2022 </a:t>
            </a:r>
            <a:r>
              <a:rPr lang="en-US" err="1"/>
              <a:t>Powerpoint</a:t>
            </a:r>
            <a:r>
              <a:rPr lang="en-US"/>
              <a:t> Template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236307-1566-0173-A889-4251F231E77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0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8790"/>
            <a:ext cx="12192000" cy="3392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6" r:id="rId2"/>
    <p:sldLayoutId id="2147483788" r:id="rId3"/>
    <p:sldLayoutId id="2147483662" r:id="rId4"/>
    <p:sldLayoutId id="2147483787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rgbClr val="00843D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C73951-D869-30CE-642A-E90322705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DFDF89-8BBE-281B-C042-CEA60C43D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B6A26-7F33-F132-FB59-CD2AE02B53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08918-48B8-4AB4-9658-F6A14E80E3F0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E65FE-778D-CC7A-21E2-692B7DDAE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938B0-C416-379B-3F63-6FEC23751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45E22-3732-4641-ADFC-BDC902AD6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0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yerko.berrocal@alwmed.or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alwmedschool.org/curriculum/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0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jpeg"/><Relationship Id="rId5" Type="http://schemas.openxmlformats.org/officeDocument/2006/relationships/image" Target="../media/image26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gforsythe/32127789000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question-mark-png/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10" Type="http://schemas.openxmlformats.org/officeDocument/2006/relationships/image" Target="../media/image19.gif"/><Relationship Id="rId4" Type="http://schemas.openxmlformats.org/officeDocument/2006/relationships/image" Target="../media/image13.jp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978-3-031-38534-6_1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039BA-011F-67D2-FA87-7CAEDDF21D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Approaching Curricular Reform</a:t>
            </a:r>
            <a:br>
              <a:rPr lang="en-US" sz="4800" dirty="0"/>
            </a:br>
            <a:r>
              <a:rPr lang="en-US" sz="4800" dirty="0"/>
              <a:t>IAMSE WAS  09.26.24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782297-88B3-F09B-A926-B78E8D4B09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606" y="3620132"/>
            <a:ext cx="8566890" cy="1637668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kern="0">
              <a:effectLst/>
              <a:latin typeface="Segoe UI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Katie Huggett, Ph.D. </a:t>
            </a:r>
            <a:endParaRPr lang="en-US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Director, The Teaching Academy </a:t>
            </a:r>
            <a:endParaRPr lang="en-US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Robert </a:t>
            </a:r>
            <a:r>
              <a:rPr lang="en-US" kern="0" err="1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Larner</a:t>
            </a:r>
            <a:r>
              <a:rPr lang="en-US" kern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M.D. ’42 Professor of Medical Education</a:t>
            </a:r>
            <a:endParaRPr lang="en-US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Assistant Dean for Medical Education</a:t>
            </a:r>
            <a:endParaRPr lang="en-US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80C5D4-9579-18E6-4156-3C487BC2D487}"/>
              </a:ext>
            </a:extLst>
          </p:cNvPr>
          <p:cNvSpPr/>
          <p:nvPr/>
        </p:nvSpPr>
        <p:spPr>
          <a:xfrm>
            <a:off x="398033" y="6035040"/>
            <a:ext cx="3646842" cy="6239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5CE9B896-B946-4521-7D51-58BDA8BC8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033" y="5924871"/>
            <a:ext cx="4001845" cy="56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74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5B44BF94-2BFF-CDBA-D305-F6A9F5F37D6A}"/>
              </a:ext>
            </a:extLst>
          </p:cNvPr>
          <p:cNvSpPr txBox="1">
            <a:spLocks/>
          </p:cNvSpPr>
          <p:nvPr/>
        </p:nvSpPr>
        <p:spPr>
          <a:xfrm>
            <a:off x="80211" y="4744038"/>
            <a:ext cx="2859920" cy="1615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chemeClr val="tx1"/>
                </a:solidFill>
              </a:rPr>
              <a:t>Yerko Berrocal, MD, MHPE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</a:rPr>
              <a:t>Associate Dean, 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</a:rPr>
              <a:t>Curricular Affairs</a:t>
            </a:r>
          </a:p>
          <a:p>
            <a:pPr algn="ctr"/>
            <a:endParaRPr lang="en-US" sz="1600" b="1" dirty="0">
              <a:solidFill>
                <a:schemeClr val="tx1"/>
              </a:solidFill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  <a:hlinkClick r:id="rId3"/>
              </a:rPr>
              <a:t>yerko.berrocal@alwmed.org</a:t>
            </a:r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0F713CDB-EAF0-E658-12EF-675A09B595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32"/>
          <a:stretch/>
        </p:blipFill>
        <p:spPr>
          <a:xfrm>
            <a:off x="1011488" y="2186340"/>
            <a:ext cx="1060193" cy="10510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7BC674-1D67-2EBE-3BD6-34550E87A1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038" t="33443"/>
          <a:stretch/>
        </p:blipFill>
        <p:spPr>
          <a:xfrm>
            <a:off x="485269" y="3429000"/>
            <a:ext cx="2130014" cy="517570"/>
          </a:xfrm>
          <a:prstGeom prst="rect">
            <a:avLst/>
          </a:prstGeom>
        </p:spPr>
      </p:pic>
      <p:pic>
        <p:nvPicPr>
          <p:cNvPr id="18" name="Picture 17" descr="A building with a green roof&#10;&#10;Description automatically generated">
            <a:extLst>
              <a:ext uri="{FF2B5EF4-FFF2-40B4-BE49-F238E27FC236}">
                <a16:creationId xmlns:a16="http://schemas.microsoft.com/office/drawing/2014/main" id="{48BBE83D-A0DE-C7AA-42B1-7F20ACD127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7" r="2726"/>
          <a:stretch/>
        </p:blipFill>
        <p:spPr>
          <a:xfrm>
            <a:off x="3100551" y="1502967"/>
            <a:ext cx="9093601" cy="535563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B049AB4-8D25-14A6-EFCD-F64A438AE12C}"/>
              </a:ext>
            </a:extLst>
          </p:cNvPr>
          <p:cNvGrpSpPr/>
          <p:nvPr/>
        </p:nvGrpSpPr>
        <p:grpSpPr>
          <a:xfrm>
            <a:off x="0" y="1"/>
            <a:ext cx="12192000" cy="1502368"/>
            <a:chOff x="1" y="5355631"/>
            <a:chExt cx="12192000" cy="150236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C434B9-4D7C-8C55-96CE-F98354BD7BA1}"/>
                </a:ext>
              </a:extLst>
            </p:cNvPr>
            <p:cNvSpPr/>
            <p:nvPr/>
          </p:nvSpPr>
          <p:spPr>
            <a:xfrm>
              <a:off x="1" y="5355631"/>
              <a:ext cx="12192000" cy="1502368"/>
            </a:xfrm>
            <a:prstGeom prst="rect">
              <a:avLst/>
            </a:prstGeom>
            <a:solidFill>
              <a:srgbClr val="EA7500"/>
            </a:solidFill>
            <a:ln>
              <a:solidFill>
                <a:srgbClr val="EA7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6CA8576-61DF-0941-F90C-0860F8453C6F}"/>
                </a:ext>
              </a:extLst>
            </p:cNvPr>
            <p:cNvSpPr txBox="1"/>
            <p:nvPr/>
          </p:nvSpPr>
          <p:spPr>
            <a:xfrm>
              <a:off x="1541586" y="5749739"/>
              <a:ext cx="910883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to Approach Curricular Reform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3929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1DCEB-08A8-E01E-B10D-667FADA8B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8393"/>
            <a:ext cx="12188951" cy="1365118"/>
          </a:xfrm>
          <a:solidFill>
            <a:srgbClr val="EA75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Alice L. Walton School of Medicine</a:t>
            </a:r>
            <a:b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Bentonville, Arkansas, USA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C8E54B96-31F4-4159-3920-6052A8FE7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" r="35922" b="74328"/>
          <a:stretch/>
        </p:blipFill>
        <p:spPr>
          <a:xfrm>
            <a:off x="6491781" y="3063522"/>
            <a:ext cx="5377130" cy="14925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161F5A-CC7F-F885-FE8F-369378CB01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38" t="33443"/>
          <a:stretch/>
        </p:blipFill>
        <p:spPr>
          <a:xfrm>
            <a:off x="10405241" y="6311900"/>
            <a:ext cx="1429467" cy="348815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914CCE8-95A1-DB49-0B8C-AB29F31587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32"/>
          <a:stretch/>
        </p:blipFill>
        <p:spPr>
          <a:xfrm>
            <a:off x="9956271" y="6273454"/>
            <a:ext cx="406924" cy="4051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E7562C-5B7F-C60B-C7BD-B8429CB8EA39}"/>
              </a:ext>
            </a:extLst>
          </p:cNvPr>
          <p:cNvSpPr/>
          <p:nvPr/>
        </p:nvSpPr>
        <p:spPr>
          <a:xfrm>
            <a:off x="4121624" y="1651379"/>
            <a:ext cx="4080680" cy="495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87DB31-9E49-14DA-3519-0A3136EC7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088" y="2150163"/>
            <a:ext cx="5845605" cy="39019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ED55FB-F1C2-F5C9-E37A-730491AE0F27}"/>
              </a:ext>
            </a:extLst>
          </p:cNvPr>
          <p:cNvSpPr txBox="1"/>
          <p:nvPr/>
        </p:nvSpPr>
        <p:spPr>
          <a:xfrm>
            <a:off x="7244006" y="4778361"/>
            <a:ext cx="40897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https://alwmedschool.org/curriculum/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213515"/>
      </p:ext>
    </p:extLst>
  </p:cSld>
  <p:clrMapOvr>
    <a:masterClrMapping/>
  </p:clrMapOvr>
  <p:transition spd="slow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9"/>
          <p:cNvSpPr/>
          <p:nvPr/>
        </p:nvSpPr>
        <p:spPr>
          <a:xfrm>
            <a:off x="1211033" y="468667"/>
            <a:ext cx="625200" cy="624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4" name="Google Shape;174;p19"/>
          <p:cNvSpPr txBox="1"/>
          <p:nvPr/>
        </p:nvSpPr>
        <p:spPr>
          <a:xfrm>
            <a:off x="2064833" y="407267"/>
            <a:ext cx="8280800" cy="7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3200" b="1">
                <a:solidFill>
                  <a:srgbClr val="FFFFFF"/>
                </a:solidFill>
              </a:rPr>
              <a:t>My Vision</a:t>
            </a:r>
            <a:endParaRPr sz="3200" b="1">
              <a:solidFill>
                <a:srgbClr val="FFFFFF"/>
              </a:solidFill>
            </a:endParaRPr>
          </a:p>
        </p:txBody>
      </p:sp>
      <p:sp>
        <p:nvSpPr>
          <p:cNvPr id="2" name="Google Shape;62;p14">
            <a:extLst>
              <a:ext uri="{FF2B5EF4-FFF2-40B4-BE49-F238E27FC236}">
                <a16:creationId xmlns:a16="http://schemas.microsoft.com/office/drawing/2014/main" id="{AEEA2439-75D2-7DEA-6EA4-BD0FA6300FBD}"/>
              </a:ext>
            </a:extLst>
          </p:cNvPr>
          <p:cNvSpPr/>
          <p:nvPr/>
        </p:nvSpPr>
        <p:spPr>
          <a:xfrm>
            <a:off x="5733" y="2656109"/>
            <a:ext cx="12192000" cy="2321200"/>
          </a:xfrm>
          <a:prstGeom prst="homePlate">
            <a:avLst>
              <a:gd name="adj" fmla="val 50000"/>
            </a:avLst>
          </a:pr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3" name="Google Shape;63;p14">
            <a:extLst>
              <a:ext uri="{FF2B5EF4-FFF2-40B4-BE49-F238E27FC236}">
                <a16:creationId xmlns:a16="http://schemas.microsoft.com/office/drawing/2014/main" id="{DD23DBEF-55CD-1BA7-A634-47207A401CB8}"/>
              </a:ext>
            </a:extLst>
          </p:cNvPr>
          <p:cNvGrpSpPr/>
          <p:nvPr/>
        </p:nvGrpSpPr>
        <p:grpSpPr>
          <a:xfrm>
            <a:off x="8488289" y="2036404"/>
            <a:ext cx="3703631" cy="3547424"/>
            <a:chOff x="6254516" y="1318143"/>
            <a:chExt cx="2604522" cy="2460300"/>
          </a:xfrm>
        </p:grpSpPr>
        <p:sp>
          <p:nvSpPr>
            <p:cNvPr id="4" name="Google Shape;64;p14">
              <a:extLst>
                <a:ext uri="{FF2B5EF4-FFF2-40B4-BE49-F238E27FC236}">
                  <a16:creationId xmlns:a16="http://schemas.microsoft.com/office/drawing/2014/main" id="{4972CBFC-BE96-6052-722B-0474C7AC6E74}"/>
                </a:ext>
              </a:extLst>
            </p:cNvPr>
            <p:cNvSpPr/>
            <p:nvPr/>
          </p:nvSpPr>
          <p:spPr>
            <a:xfrm rot="2700000">
              <a:off x="7239866" y="1053398"/>
              <a:ext cx="489601" cy="2989789"/>
            </a:xfrm>
            <a:prstGeom prst="roundRect">
              <a:avLst>
                <a:gd name="adj" fmla="val 50000"/>
              </a:avLst>
            </a:prstGeom>
            <a:solidFill>
              <a:srgbClr val="98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" name="Google Shape;65;p14">
              <a:extLst>
                <a:ext uri="{FF2B5EF4-FFF2-40B4-BE49-F238E27FC236}">
                  <a16:creationId xmlns:a16="http://schemas.microsoft.com/office/drawing/2014/main" id="{5013DDDB-8D30-A17C-FB7F-C84DFAA6BD9F}"/>
                </a:ext>
              </a:extLst>
            </p:cNvPr>
            <p:cNvSpPr/>
            <p:nvPr/>
          </p:nvSpPr>
          <p:spPr>
            <a:xfrm>
              <a:off x="6443962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200" b="1">
                <a:solidFill>
                  <a:srgbClr val="307BF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" name="Google Shape;66;p14">
              <a:extLst>
                <a:ext uri="{FF2B5EF4-FFF2-40B4-BE49-F238E27FC236}">
                  <a16:creationId xmlns:a16="http://schemas.microsoft.com/office/drawing/2014/main" id="{0B54A8AB-AB64-1C1F-FE6C-2C4D65CCD559}"/>
                </a:ext>
              </a:extLst>
            </p:cNvPr>
            <p:cNvSpPr txBox="1"/>
            <p:nvPr/>
          </p:nvSpPr>
          <p:spPr>
            <a:xfrm rot="-2700000">
              <a:off x="6375763" y="2297099"/>
              <a:ext cx="2378424" cy="342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GB" sz="240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Conclusions</a:t>
              </a:r>
              <a:endParaRPr sz="24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" name="Google Shape;67;p14">
              <a:extLst>
                <a:ext uri="{FF2B5EF4-FFF2-40B4-BE49-F238E27FC236}">
                  <a16:creationId xmlns:a16="http://schemas.microsoft.com/office/drawing/2014/main" id="{5FF495A5-F70C-FECD-C465-69369015640B}"/>
                </a:ext>
              </a:extLst>
            </p:cNvPr>
            <p:cNvSpPr txBox="1"/>
            <p:nvPr/>
          </p:nvSpPr>
          <p:spPr>
            <a:xfrm rot="-2700000">
              <a:off x="6788358" y="2571061"/>
              <a:ext cx="2242660" cy="44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spcAft>
                  <a:spcPts val="2133"/>
                </a:spcAft>
              </a:pPr>
              <a:endParaRPr sz="1067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8" name="Google Shape;68;p14">
            <a:extLst>
              <a:ext uri="{FF2B5EF4-FFF2-40B4-BE49-F238E27FC236}">
                <a16:creationId xmlns:a16="http://schemas.microsoft.com/office/drawing/2014/main" id="{DCDFEA1C-94D3-4863-D861-ACFDE0E3C8D4}"/>
              </a:ext>
            </a:extLst>
          </p:cNvPr>
          <p:cNvGrpSpPr/>
          <p:nvPr/>
        </p:nvGrpSpPr>
        <p:grpSpPr>
          <a:xfrm>
            <a:off x="5988635" y="3456145"/>
            <a:ext cx="4324654" cy="1843877"/>
            <a:chOff x="4496673" y="2302799"/>
            <a:chExt cx="3041247" cy="1278813"/>
          </a:xfrm>
        </p:grpSpPr>
        <p:sp>
          <p:nvSpPr>
            <p:cNvPr id="9" name="Google Shape;69;p14">
              <a:extLst>
                <a:ext uri="{FF2B5EF4-FFF2-40B4-BE49-F238E27FC236}">
                  <a16:creationId xmlns:a16="http://schemas.microsoft.com/office/drawing/2014/main" id="{FA71AAC1-7393-B7C3-AF19-993A1250B79B}"/>
                </a:ext>
              </a:extLst>
            </p:cNvPr>
            <p:cNvSpPr/>
            <p:nvPr/>
          </p:nvSpPr>
          <p:spPr>
            <a:xfrm rot="2700000">
              <a:off x="5746767" y="1053398"/>
              <a:ext cx="489601" cy="2989789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70;p14">
              <a:extLst>
                <a:ext uri="{FF2B5EF4-FFF2-40B4-BE49-F238E27FC236}">
                  <a16:creationId xmlns:a16="http://schemas.microsoft.com/office/drawing/2014/main" id="{D70A6A64-22E1-11EF-6C3F-A3653466F63A}"/>
                </a:ext>
              </a:extLst>
            </p:cNvPr>
            <p:cNvSpPr/>
            <p:nvPr/>
          </p:nvSpPr>
          <p:spPr>
            <a:xfrm>
              <a:off x="4950863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200" b="1">
                <a:solidFill>
                  <a:srgbClr val="0E65F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" name="Google Shape;71;p14">
              <a:extLst>
                <a:ext uri="{FF2B5EF4-FFF2-40B4-BE49-F238E27FC236}">
                  <a16:creationId xmlns:a16="http://schemas.microsoft.com/office/drawing/2014/main" id="{46526328-27D7-AE2D-0F65-F022A8C1B418}"/>
                </a:ext>
              </a:extLst>
            </p:cNvPr>
            <p:cNvSpPr txBox="1"/>
            <p:nvPr/>
          </p:nvSpPr>
          <p:spPr>
            <a:xfrm rot="-2700000">
              <a:off x="4896424" y="2302799"/>
              <a:ext cx="2362302" cy="342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GB" sz="240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Lessons Learned</a:t>
              </a:r>
              <a:endParaRPr sz="24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" name="Google Shape;72;p14">
              <a:extLst>
                <a:ext uri="{FF2B5EF4-FFF2-40B4-BE49-F238E27FC236}">
                  <a16:creationId xmlns:a16="http://schemas.microsoft.com/office/drawing/2014/main" id="{8B672486-210A-A0C8-B42E-8A24F96C2294}"/>
                </a:ext>
              </a:extLst>
            </p:cNvPr>
            <p:cNvSpPr txBox="1"/>
            <p:nvPr/>
          </p:nvSpPr>
          <p:spPr>
            <a:xfrm rot="-2700000">
              <a:off x="5295260" y="2571061"/>
              <a:ext cx="2242660" cy="44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spcAft>
                  <a:spcPts val="2133"/>
                </a:spcAft>
              </a:pPr>
              <a:endParaRPr sz="1067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" name="Google Shape;73;p14">
            <a:extLst>
              <a:ext uri="{FF2B5EF4-FFF2-40B4-BE49-F238E27FC236}">
                <a16:creationId xmlns:a16="http://schemas.microsoft.com/office/drawing/2014/main" id="{176743E0-F3B1-4164-3790-9D3E67A987DC}"/>
              </a:ext>
            </a:extLst>
          </p:cNvPr>
          <p:cNvGrpSpPr/>
          <p:nvPr/>
        </p:nvGrpSpPr>
        <p:grpSpPr>
          <a:xfrm>
            <a:off x="4243953" y="2036404"/>
            <a:ext cx="3703631" cy="3547424"/>
            <a:chOff x="3269751" y="1318143"/>
            <a:chExt cx="2604522" cy="2460300"/>
          </a:xfrm>
        </p:grpSpPr>
        <p:sp>
          <p:nvSpPr>
            <p:cNvPr id="14" name="Google Shape;74;p14">
              <a:extLst>
                <a:ext uri="{FF2B5EF4-FFF2-40B4-BE49-F238E27FC236}">
                  <a16:creationId xmlns:a16="http://schemas.microsoft.com/office/drawing/2014/main" id="{CD04E5C2-5516-D990-EB4E-BEDD7CAC923C}"/>
                </a:ext>
              </a:extLst>
            </p:cNvPr>
            <p:cNvSpPr/>
            <p:nvPr/>
          </p:nvSpPr>
          <p:spPr>
            <a:xfrm rot="2700000">
              <a:off x="4255100" y="1053398"/>
              <a:ext cx="489601" cy="2989789"/>
            </a:xfrm>
            <a:prstGeom prst="roundRect">
              <a:avLst>
                <a:gd name="adj" fmla="val 50000"/>
              </a:avLst>
            </a:prstGeom>
            <a:solidFill>
              <a:srgbClr val="990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75;p14">
              <a:extLst>
                <a:ext uri="{FF2B5EF4-FFF2-40B4-BE49-F238E27FC236}">
                  <a16:creationId xmlns:a16="http://schemas.microsoft.com/office/drawing/2014/main" id="{FACB774A-DA1B-B184-AC74-CFD114C1F0B6}"/>
                </a:ext>
              </a:extLst>
            </p:cNvPr>
            <p:cNvSpPr/>
            <p:nvPr/>
          </p:nvSpPr>
          <p:spPr>
            <a:xfrm>
              <a:off x="3459197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200" b="1">
                <a:solidFill>
                  <a:srgbClr val="0D5DD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" name="Google Shape;76;p14">
              <a:extLst>
                <a:ext uri="{FF2B5EF4-FFF2-40B4-BE49-F238E27FC236}">
                  <a16:creationId xmlns:a16="http://schemas.microsoft.com/office/drawing/2014/main" id="{AD3C236F-65F3-0991-6E70-5CAC925AE954}"/>
                </a:ext>
              </a:extLst>
            </p:cNvPr>
            <p:cNvSpPr txBox="1"/>
            <p:nvPr/>
          </p:nvSpPr>
          <p:spPr>
            <a:xfrm rot="-2700000">
              <a:off x="3404724" y="2302799"/>
              <a:ext cx="2362302" cy="342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GB" sz="240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Challenges</a:t>
              </a:r>
              <a:endParaRPr sz="24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" name="Google Shape;77;p14">
              <a:extLst>
                <a:ext uri="{FF2B5EF4-FFF2-40B4-BE49-F238E27FC236}">
                  <a16:creationId xmlns:a16="http://schemas.microsoft.com/office/drawing/2014/main" id="{C17F0023-8BE0-0D1F-7967-1F89AE1EDF51}"/>
                </a:ext>
              </a:extLst>
            </p:cNvPr>
            <p:cNvSpPr txBox="1"/>
            <p:nvPr/>
          </p:nvSpPr>
          <p:spPr>
            <a:xfrm rot="-2700000">
              <a:off x="3803593" y="2571061"/>
              <a:ext cx="2242660" cy="44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spcAft>
                  <a:spcPts val="2133"/>
                </a:spcAft>
              </a:pPr>
              <a:endParaRPr sz="1067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8" name="Google Shape;78;p14">
            <a:extLst>
              <a:ext uri="{FF2B5EF4-FFF2-40B4-BE49-F238E27FC236}">
                <a16:creationId xmlns:a16="http://schemas.microsoft.com/office/drawing/2014/main" id="{DC3732F4-2AA7-9D9D-DB38-260D65502EFF}"/>
              </a:ext>
            </a:extLst>
          </p:cNvPr>
          <p:cNvGrpSpPr/>
          <p:nvPr/>
        </p:nvGrpSpPr>
        <p:grpSpPr>
          <a:xfrm>
            <a:off x="2120729" y="2036404"/>
            <a:ext cx="3703631" cy="3547424"/>
            <a:chOff x="1776626" y="1318143"/>
            <a:chExt cx="2604522" cy="2460300"/>
          </a:xfrm>
        </p:grpSpPr>
        <p:grpSp>
          <p:nvGrpSpPr>
            <p:cNvPr id="19" name="Google Shape;79;p14">
              <a:extLst>
                <a:ext uri="{FF2B5EF4-FFF2-40B4-BE49-F238E27FC236}">
                  <a16:creationId xmlns:a16="http://schemas.microsoft.com/office/drawing/2014/main" id="{A55B3267-5A48-FB17-0CEC-C8EB250536F4}"/>
                </a:ext>
              </a:extLst>
            </p:cNvPr>
            <p:cNvGrpSpPr/>
            <p:nvPr/>
          </p:nvGrpSpPr>
          <p:grpSpPr>
            <a:xfrm>
              <a:off x="1776626" y="1318143"/>
              <a:ext cx="2604522" cy="2460300"/>
              <a:chOff x="1776626" y="1318143"/>
              <a:chExt cx="2604522" cy="2460300"/>
            </a:xfrm>
          </p:grpSpPr>
          <p:sp>
            <p:nvSpPr>
              <p:cNvPr id="21" name="Google Shape;80;p14">
                <a:extLst>
                  <a:ext uri="{FF2B5EF4-FFF2-40B4-BE49-F238E27FC236}">
                    <a16:creationId xmlns:a16="http://schemas.microsoft.com/office/drawing/2014/main" id="{320D2CA1-3458-9FA7-262F-9298F5615757}"/>
                  </a:ext>
                </a:extLst>
              </p:cNvPr>
              <p:cNvSpPr/>
              <p:nvPr/>
            </p:nvSpPr>
            <p:spPr>
              <a:xfrm rot="2700000">
                <a:off x="2761975" y="1053398"/>
                <a:ext cx="489601" cy="2989789"/>
              </a:xfrm>
              <a:prstGeom prst="roundRect">
                <a:avLst>
                  <a:gd name="adj" fmla="val 50000"/>
                </a:avLst>
              </a:pr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" name="Google Shape;81;p14">
                <a:extLst>
                  <a:ext uri="{FF2B5EF4-FFF2-40B4-BE49-F238E27FC236}">
                    <a16:creationId xmlns:a16="http://schemas.microsoft.com/office/drawing/2014/main" id="{1D7EE6F1-D0A7-78ED-C0AF-9F1222587BB6}"/>
                  </a:ext>
                </a:extLst>
              </p:cNvPr>
              <p:cNvSpPr txBox="1"/>
              <p:nvPr/>
            </p:nvSpPr>
            <p:spPr>
              <a:xfrm rot="-2700000">
                <a:off x="1899549" y="2297849"/>
                <a:ext cx="2376303" cy="3428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GB" sz="2400" b="1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Approach</a:t>
                </a:r>
                <a:endParaRPr sz="240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3" name="Google Shape;82;p14">
                <a:extLst>
                  <a:ext uri="{FF2B5EF4-FFF2-40B4-BE49-F238E27FC236}">
                    <a16:creationId xmlns:a16="http://schemas.microsoft.com/office/drawing/2014/main" id="{7988D195-EB6C-C747-E3FB-B9E4BDFD44BA}"/>
                  </a:ext>
                </a:extLst>
              </p:cNvPr>
              <p:cNvSpPr txBox="1"/>
              <p:nvPr/>
            </p:nvSpPr>
            <p:spPr>
              <a:xfrm rot="-2700000">
                <a:off x="2310468" y="2571061"/>
                <a:ext cx="2242660" cy="4425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>
                  <a:spcAft>
                    <a:spcPts val="2133"/>
                  </a:spcAft>
                </a:pPr>
                <a:endParaRPr sz="1067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20" name="Google Shape;83;p14">
              <a:extLst>
                <a:ext uri="{FF2B5EF4-FFF2-40B4-BE49-F238E27FC236}">
                  <a16:creationId xmlns:a16="http://schemas.microsoft.com/office/drawing/2014/main" id="{BD71A2D4-D603-930A-8450-23A70F85D33C}"/>
                </a:ext>
              </a:extLst>
            </p:cNvPr>
            <p:cNvSpPr/>
            <p:nvPr/>
          </p:nvSpPr>
          <p:spPr>
            <a:xfrm>
              <a:off x="1966072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200" b="1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4" name="Google Shape;84;p14">
            <a:extLst>
              <a:ext uri="{FF2B5EF4-FFF2-40B4-BE49-F238E27FC236}">
                <a16:creationId xmlns:a16="http://schemas.microsoft.com/office/drawing/2014/main" id="{1F1A48C5-3A42-B940-1508-75CC2534A75D}"/>
              </a:ext>
            </a:extLst>
          </p:cNvPr>
          <p:cNvGrpSpPr/>
          <p:nvPr/>
        </p:nvGrpSpPr>
        <p:grpSpPr>
          <a:xfrm>
            <a:off x="-422" y="2036404"/>
            <a:ext cx="3703631" cy="3547424"/>
            <a:chOff x="284959" y="1318143"/>
            <a:chExt cx="2604522" cy="2460300"/>
          </a:xfrm>
        </p:grpSpPr>
        <p:sp>
          <p:nvSpPr>
            <p:cNvPr id="25" name="Google Shape;85;p14">
              <a:extLst>
                <a:ext uri="{FF2B5EF4-FFF2-40B4-BE49-F238E27FC236}">
                  <a16:creationId xmlns:a16="http://schemas.microsoft.com/office/drawing/2014/main" id="{B4F0C6A3-760E-A4B7-92FF-AA2D1988A130}"/>
                </a:ext>
              </a:extLst>
            </p:cNvPr>
            <p:cNvSpPr/>
            <p:nvPr/>
          </p:nvSpPr>
          <p:spPr>
            <a:xfrm rot="2700000">
              <a:off x="1270309" y="1053398"/>
              <a:ext cx="489601" cy="2989789"/>
            </a:xfrm>
            <a:prstGeom prst="roundRect">
              <a:avLst>
                <a:gd name="adj" fmla="val 50000"/>
              </a:avLst>
            </a:prstGeom>
            <a:solidFill>
              <a:srgbClr val="000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86;p14">
              <a:extLst>
                <a:ext uri="{FF2B5EF4-FFF2-40B4-BE49-F238E27FC236}">
                  <a16:creationId xmlns:a16="http://schemas.microsoft.com/office/drawing/2014/main" id="{D8BBDEDF-C7B9-8AF9-C5E3-E16CF8DD48F2}"/>
                </a:ext>
              </a:extLst>
            </p:cNvPr>
            <p:cNvSpPr/>
            <p:nvPr/>
          </p:nvSpPr>
          <p:spPr>
            <a:xfrm>
              <a:off x="472955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="1">
                <a:solidFill>
                  <a:srgbClr val="0944A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" name="Google Shape;87;p14">
              <a:extLst>
                <a:ext uri="{FF2B5EF4-FFF2-40B4-BE49-F238E27FC236}">
                  <a16:creationId xmlns:a16="http://schemas.microsoft.com/office/drawing/2014/main" id="{FFA8334F-D83B-87F5-69D5-F51B7F5A9D34}"/>
                </a:ext>
              </a:extLst>
            </p:cNvPr>
            <p:cNvSpPr txBox="1"/>
            <p:nvPr/>
          </p:nvSpPr>
          <p:spPr>
            <a:xfrm rot="-2700000">
              <a:off x="414317" y="2300549"/>
              <a:ext cx="2368666" cy="342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GB" sz="240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Why?</a:t>
              </a:r>
              <a:endParaRPr sz="24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" name="Google Shape;88;p14">
              <a:extLst>
                <a:ext uri="{FF2B5EF4-FFF2-40B4-BE49-F238E27FC236}">
                  <a16:creationId xmlns:a16="http://schemas.microsoft.com/office/drawing/2014/main" id="{39F68166-14D2-72AE-65C7-E04ACC0F9A70}"/>
                </a:ext>
              </a:extLst>
            </p:cNvPr>
            <p:cNvSpPr txBox="1"/>
            <p:nvPr/>
          </p:nvSpPr>
          <p:spPr>
            <a:xfrm rot="-2700000">
              <a:off x="818801" y="2571061"/>
              <a:ext cx="2242660" cy="44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spcAft>
                  <a:spcPts val="2133"/>
                </a:spcAft>
              </a:pPr>
              <a:endParaRPr sz="1067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9" name="Google Shape;90;p14">
            <a:extLst>
              <a:ext uri="{FF2B5EF4-FFF2-40B4-BE49-F238E27FC236}">
                <a16:creationId xmlns:a16="http://schemas.microsoft.com/office/drawing/2014/main" id="{7294236C-5B22-039F-D5D5-48FF17CF5ACE}"/>
              </a:ext>
            </a:extLst>
          </p:cNvPr>
          <p:cNvSpPr txBox="1"/>
          <p:nvPr/>
        </p:nvSpPr>
        <p:spPr>
          <a:xfrm>
            <a:off x="2418667" y="4875843"/>
            <a:ext cx="379600" cy="3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b="1"/>
          </a:p>
        </p:txBody>
      </p:sp>
      <p:sp>
        <p:nvSpPr>
          <p:cNvPr id="30" name="Google Shape;91;p14">
            <a:extLst>
              <a:ext uri="{FF2B5EF4-FFF2-40B4-BE49-F238E27FC236}">
                <a16:creationId xmlns:a16="http://schemas.microsoft.com/office/drawing/2014/main" id="{CB36DCC7-67AE-49D1-BBB4-D492036522BF}"/>
              </a:ext>
            </a:extLst>
          </p:cNvPr>
          <p:cNvSpPr txBox="1"/>
          <p:nvPr/>
        </p:nvSpPr>
        <p:spPr>
          <a:xfrm>
            <a:off x="4552600" y="4875843"/>
            <a:ext cx="379600" cy="3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b="1"/>
          </a:p>
        </p:txBody>
      </p:sp>
      <p:sp>
        <p:nvSpPr>
          <p:cNvPr id="31" name="Google Shape;92;p14">
            <a:extLst>
              <a:ext uri="{FF2B5EF4-FFF2-40B4-BE49-F238E27FC236}">
                <a16:creationId xmlns:a16="http://schemas.microsoft.com/office/drawing/2014/main" id="{975E3DBD-7D97-08D8-52A7-9B86D73EBF53}"/>
              </a:ext>
            </a:extLst>
          </p:cNvPr>
          <p:cNvSpPr txBox="1"/>
          <p:nvPr/>
        </p:nvSpPr>
        <p:spPr>
          <a:xfrm>
            <a:off x="6653067" y="4875843"/>
            <a:ext cx="379600" cy="3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b="1"/>
          </a:p>
        </p:txBody>
      </p:sp>
      <p:sp>
        <p:nvSpPr>
          <p:cNvPr id="160" name="Google Shape;93;p14">
            <a:extLst>
              <a:ext uri="{FF2B5EF4-FFF2-40B4-BE49-F238E27FC236}">
                <a16:creationId xmlns:a16="http://schemas.microsoft.com/office/drawing/2014/main" id="{3D0CEF1C-65EF-01A8-47C5-650B6547F31B}"/>
              </a:ext>
            </a:extLst>
          </p:cNvPr>
          <p:cNvSpPr txBox="1"/>
          <p:nvPr/>
        </p:nvSpPr>
        <p:spPr>
          <a:xfrm>
            <a:off x="8787000" y="4875843"/>
            <a:ext cx="379600" cy="3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b="1"/>
          </a:p>
        </p:txBody>
      </p:sp>
      <p:grpSp>
        <p:nvGrpSpPr>
          <p:cNvPr id="161" name="Google Shape;344;p28">
            <a:extLst>
              <a:ext uri="{FF2B5EF4-FFF2-40B4-BE49-F238E27FC236}">
                <a16:creationId xmlns:a16="http://schemas.microsoft.com/office/drawing/2014/main" id="{56B4F5EA-966D-0DBA-85BB-10C1B2904A0D}"/>
              </a:ext>
            </a:extLst>
          </p:cNvPr>
          <p:cNvGrpSpPr/>
          <p:nvPr/>
        </p:nvGrpSpPr>
        <p:grpSpPr>
          <a:xfrm>
            <a:off x="1122806" y="172840"/>
            <a:ext cx="9962732" cy="857851"/>
            <a:chOff x="835975" y="304774"/>
            <a:chExt cx="7472050" cy="561376"/>
          </a:xfrm>
          <a:solidFill>
            <a:schemeClr val="accent2"/>
          </a:solidFill>
        </p:grpSpPr>
        <p:grpSp>
          <p:nvGrpSpPr>
            <p:cNvPr id="162" name="Google Shape;345;p28">
              <a:extLst>
                <a:ext uri="{FF2B5EF4-FFF2-40B4-BE49-F238E27FC236}">
                  <a16:creationId xmlns:a16="http://schemas.microsoft.com/office/drawing/2014/main" id="{84B4FDE6-EB8F-BF30-A84C-11840890D445}"/>
                </a:ext>
              </a:extLst>
            </p:cNvPr>
            <p:cNvGrpSpPr/>
            <p:nvPr/>
          </p:nvGrpSpPr>
          <p:grpSpPr>
            <a:xfrm>
              <a:off x="835975" y="305450"/>
              <a:ext cx="7472050" cy="560700"/>
              <a:chOff x="1289125" y="451925"/>
              <a:chExt cx="7472050" cy="560700"/>
            </a:xfrm>
            <a:grpFill/>
          </p:grpSpPr>
          <p:sp>
            <p:nvSpPr>
              <p:cNvPr id="165" name="Google Shape;346;p28">
                <a:extLst>
                  <a:ext uri="{FF2B5EF4-FFF2-40B4-BE49-F238E27FC236}">
                    <a16:creationId xmlns:a16="http://schemas.microsoft.com/office/drawing/2014/main" id="{2AC75580-BC7C-A70C-12D5-F6993E9A1A13}"/>
                  </a:ext>
                </a:extLst>
              </p:cNvPr>
              <p:cNvSpPr/>
              <p:nvPr/>
            </p:nvSpPr>
            <p:spPr>
              <a:xfrm>
                <a:off x="1289125" y="451925"/>
                <a:ext cx="560700" cy="5607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" name="Google Shape;347;p28">
                <a:extLst>
                  <a:ext uri="{FF2B5EF4-FFF2-40B4-BE49-F238E27FC236}">
                    <a16:creationId xmlns:a16="http://schemas.microsoft.com/office/drawing/2014/main" id="{40BDB735-3596-FC19-0F18-ED1F47F603DD}"/>
                  </a:ext>
                </a:extLst>
              </p:cNvPr>
              <p:cNvSpPr/>
              <p:nvPr/>
            </p:nvSpPr>
            <p:spPr>
              <a:xfrm>
                <a:off x="8200475" y="451925"/>
                <a:ext cx="560700" cy="5607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" name="Google Shape;348;p28">
                <a:extLst>
                  <a:ext uri="{FF2B5EF4-FFF2-40B4-BE49-F238E27FC236}">
                    <a16:creationId xmlns:a16="http://schemas.microsoft.com/office/drawing/2014/main" id="{874E48D6-2B33-EE6D-0E01-2E6247885136}"/>
                  </a:ext>
                </a:extLst>
              </p:cNvPr>
              <p:cNvSpPr/>
              <p:nvPr/>
            </p:nvSpPr>
            <p:spPr>
              <a:xfrm>
                <a:off x="1565350" y="451925"/>
                <a:ext cx="6934800" cy="56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64" name="Google Shape;349;p28">
              <a:extLst>
                <a:ext uri="{FF2B5EF4-FFF2-40B4-BE49-F238E27FC236}">
                  <a16:creationId xmlns:a16="http://schemas.microsoft.com/office/drawing/2014/main" id="{B2BD47DF-FEA2-797D-42ED-5D32C78575B0}"/>
                </a:ext>
              </a:extLst>
            </p:cNvPr>
            <p:cNvSpPr/>
            <p:nvPr/>
          </p:nvSpPr>
          <p:spPr>
            <a:xfrm>
              <a:off x="901815" y="350635"/>
              <a:ext cx="468900" cy="4686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" name="Google Shape;350;p28">
              <a:extLst>
                <a:ext uri="{FF2B5EF4-FFF2-40B4-BE49-F238E27FC236}">
                  <a16:creationId xmlns:a16="http://schemas.microsoft.com/office/drawing/2014/main" id="{CFEAE83B-6AD5-11E9-671D-B4655E690A0A}"/>
                </a:ext>
              </a:extLst>
            </p:cNvPr>
            <p:cNvSpPr txBox="1"/>
            <p:nvPr/>
          </p:nvSpPr>
          <p:spPr>
            <a:xfrm>
              <a:off x="1672900" y="304774"/>
              <a:ext cx="5624270" cy="560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-GB" sz="3200" b="1" dirty="0">
                  <a:solidFill>
                    <a:srgbClr val="FFFFFF"/>
                  </a:solidFill>
                </a:rPr>
                <a:t>Outline – Curricular Reform/Development</a:t>
              </a:r>
              <a:endParaRPr sz="3200" b="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68" name="Picture 167">
            <a:extLst>
              <a:ext uri="{FF2B5EF4-FFF2-40B4-BE49-F238E27FC236}">
                <a16:creationId xmlns:a16="http://schemas.microsoft.com/office/drawing/2014/main" id="{87928D6C-1D2E-DC4F-72EF-C55889491B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38" t="33443"/>
          <a:stretch/>
        </p:blipFill>
        <p:spPr>
          <a:xfrm>
            <a:off x="10405241" y="6311900"/>
            <a:ext cx="1429467" cy="348815"/>
          </a:xfrm>
          <a:prstGeom prst="rect">
            <a:avLst/>
          </a:prstGeom>
        </p:spPr>
      </p:pic>
      <p:pic>
        <p:nvPicPr>
          <p:cNvPr id="169" name="Picture 168" descr="A close up of a logo&#10;&#10;Description automatically generated">
            <a:extLst>
              <a:ext uri="{FF2B5EF4-FFF2-40B4-BE49-F238E27FC236}">
                <a16:creationId xmlns:a16="http://schemas.microsoft.com/office/drawing/2014/main" id="{EF81407F-C048-4455-67B9-9BA08E607A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32"/>
          <a:stretch/>
        </p:blipFill>
        <p:spPr>
          <a:xfrm>
            <a:off x="9956271" y="6273454"/>
            <a:ext cx="406924" cy="40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5493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15;p16">
            <a:extLst>
              <a:ext uri="{FF2B5EF4-FFF2-40B4-BE49-F238E27FC236}">
                <a16:creationId xmlns:a16="http://schemas.microsoft.com/office/drawing/2014/main" id="{D470948B-55A8-09F4-D4CD-4BAC64223EDF}"/>
              </a:ext>
            </a:extLst>
          </p:cNvPr>
          <p:cNvGrpSpPr/>
          <p:nvPr/>
        </p:nvGrpSpPr>
        <p:grpSpPr>
          <a:xfrm>
            <a:off x="1114634" y="407265"/>
            <a:ext cx="9962733" cy="747601"/>
            <a:chOff x="835975" y="305449"/>
            <a:chExt cx="7472050" cy="560701"/>
          </a:xfrm>
        </p:grpSpPr>
        <p:grpSp>
          <p:nvGrpSpPr>
            <p:cNvPr id="5" name="Google Shape;116;p16">
              <a:extLst>
                <a:ext uri="{FF2B5EF4-FFF2-40B4-BE49-F238E27FC236}">
                  <a16:creationId xmlns:a16="http://schemas.microsoft.com/office/drawing/2014/main" id="{398C969B-E45A-B451-C34C-DA73B00A5BEF}"/>
                </a:ext>
              </a:extLst>
            </p:cNvPr>
            <p:cNvGrpSpPr/>
            <p:nvPr/>
          </p:nvGrpSpPr>
          <p:grpSpPr>
            <a:xfrm>
              <a:off x="835975" y="305450"/>
              <a:ext cx="7472050" cy="560700"/>
              <a:chOff x="1289125" y="451925"/>
              <a:chExt cx="7472050" cy="560700"/>
            </a:xfrm>
          </p:grpSpPr>
          <p:sp>
            <p:nvSpPr>
              <p:cNvPr id="8" name="Google Shape;117;p16">
                <a:extLst>
                  <a:ext uri="{FF2B5EF4-FFF2-40B4-BE49-F238E27FC236}">
                    <a16:creationId xmlns:a16="http://schemas.microsoft.com/office/drawing/2014/main" id="{943D39C8-63CD-78DF-28EC-DFF30D5F775B}"/>
                  </a:ext>
                </a:extLst>
              </p:cNvPr>
              <p:cNvSpPr/>
              <p:nvPr/>
            </p:nvSpPr>
            <p:spPr>
              <a:xfrm>
                <a:off x="1289125" y="451925"/>
                <a:ext cx="560700" cy="5607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" name="Google Shape;118;p16">
                <a:extLst>
                  <a:ext uri="{FF2B5EF4-FFF2-40B4-BE49-F238E27FC236}">
                    <a16:creationId xmlns:a16="http://schemas.microsoft.com/office/drawing/2014/main" id="{B78AC6F1-2981-CF53-1B59-BBB6618B17FE}"/>
                  </a:ext>
                </a:extLst>
              </p:cNvPr>
              <p:cNvSpPr/>
              <p:nvPr/>
            </p:nvSpPr>
            <p:spPr>
              <a:xfrm>
                <a:off x="8200475" y="451925"/>
                <a:ext cx="560700" cy="5607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" name="Google Shape;119;p16">
                <a:extLst>
                  <a:ext uri="{FF2B5EF4-FFF2-40B4-BE49-F238E27FC236}">
                    <a16:creationId xmlns:a16="http://schemas.microsoft.com/office/drawing/2014/main" id="{EB54A100-8953-B5F4-31F8-D6164E05229B}"/>
                  </a:ext>
                </a:extLst>
              </p:cNvPr>
              <p:cNvSpPr/>
              <p:nvPr/>
            </p:nvSpPr>
            <p:spPr>
              <a:xfrm>
                <a:off x="1565350" y="451925"/>
                <a:ext cx="6934800" cy="56070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6" name="Google Shape;120;p16">
              <a:extLst>
                <a:ext uri="{FF2B5EF4-FFF2-40B4-BE49-F238E27FC236}">
                  <a16:creationId xmlns:a16="http://schemas.microsoft.com/office/drawing/2014/main" id="{BAB2F0CB-0A36-F79B-64C6-ECE54D20AC4D}"/>
                </a:ext>
              </a:extLst>
            </p:cNvPr>
            <p:cNvSpPr/>
            <p:nvPr/>
          </p:nvSpPr>
          <p:spPr>
            <a:xfrm>
              <a:off x="908275" y="351500"/>
              <a:ext cx="468900" cy="468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" name="Google Shape;121;p16">
              <a:extLst>
                <a:ext uri="{FF2B5EF4-FFF2-40B4-BE49-F238E27FC236}">
                  <a16:creationId xmlns:a16="http://schemas.microsoft.com/office/drawing/2014/main" id="{2D7C53E7-A0FB-1647-797F-8B42D4E2284B}"/>
                </a:ext>
              </a:extLst>
            </p:cNvPr>
            <p:cNvSpPr txBox="1"/>
            <p:nvPr/>
          </p:nvSpPr>
          <p:spPr>
            <a:xfrm>
              <a:off x="1517225" y="305449"/>
              <a:ext cx="6210600" cy="5544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-GB" sz="3200" b="1" dirty="0">
                  <a:solidFill>
                    <a:srgbClr val="FFFFFF"/>
                  </a:solidFill>
                </a:rPr>
                <a:t>Why?</a:t>
              </a:r>
              <a:endParaRPr sz="32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78FB8-9D89-07A9-DC2B-A2F11B6F8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359" y="1732547"/>
            <a:ext cx="10179008" cy="4479507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Competency-based education</a:t>
            </a:r>
          </a:p>
          <a:p>
            <a:r>
              <a:rPr lang="en-US" sz="3200" dirty="0"/>
              <a:t>Rapid evolution/advancements in medical education &amp; technology</a:t>
            </a:r>
          </a:p>
          <a:p>
            <a:r>
              <a:rPr lang="en-US" sz="3200" dirty="0"/>
              <a:t>Patient-Centered care</a:t>
            </a:r>
          </a:p>
          <a:p>
            <a:r>
              <a:rPr lang="en-US" sz="3200" dirty="0"/>
              <a:t>Lifelong learning and adaptability</a:t>
            </a:r>
          </a:p>
          <a:p>
            <a:r>
              <a:rPr lang="en-US" sz="3200" dirty="0"/>
              <a:t>Interdisciplinary approach</a:t>
            </a:r>
          </a:p>
          <a:p>
            <a:r>
              <a:rPr lang="en-US" sz="3200" dirty="0"/>
              <a:t>Emphasis on preventive medicine &amp; public health</a:t>
            </a:r>
          </a:p>
          <a:p>
            <a:r>
              <a:rPr lang="en-US" sz="3200" dirty="0"/>
              <a:t>Mental health</a:t>
            </a:r>
          </a:p>
          <a:p>
            <a:r>
              <a:rPr lang="en-US" sz="3200" dirty="0"/>
              <a:t>Burnout and well-being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35ABE3-CB26-19BC-4EC8-72DA2116D9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38" t="33443"/>
          <a:stretch/>
        </p:blipFill>
        <p:spPr>
          <a:xfrm>
            <a:off x="10405241" y="6311900"/>
            <a:ext cx="1429467" cy="348815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338E8CDD-CBB9-1267-CCA2-1F9069AD33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32"/>
          <a:stretch/>
        </p:blipFill>
        <p:spPr>
          <a:xfrm>
            <a:off x="9956271" y="6273454"/>
            <a:ext cx="406924" cy="4051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F9A3B5-A4CF-723E-97B0-11BE6B40A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6054" y="3036982"/>
            <a:ext cx="1446559" cy="139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5247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763D6-B4F4-4F45-CDB5-C68B203AC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608429"/>
            <a:ext cx="4140462" cy="416747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/>
              <a:t>“The Bottom Line”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What is most worthwhile?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Why is it worthwhile?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How is it acquired or created?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D43DAC-69EF-15B0-D9F7-E3A21A7F9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203" y="1753068"/>
            <a:ext cx="2921248" cy="39948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FCAE3D-FD93-F925-7BA2-53B0990A5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447" y="1453755"/>
            <a:ext cx="5442290" cy="4794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BB3EBC-59AF-D565-DD10-1D2F136239AC}"/>
              </a:ext>
            </a:extLst>
          </p:cNvPr>
          <p:cNvSpPr txBox="1"/>
          <p:nvPr/>
        </p:nvSpPr>
        <p:spPr>
          <a:xfrm>
            <a:off x="1157851" y="6379242"/>
            <a:ext cx="87563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Thomas PA, et al. </a:t>
            </a:r>
            <a:r>
              <a:rPr lang="en-US" sz="1400" i="1" dirty="0"/>
              <a:t>Curriculum Development for Medical Education. A Six-Step Approach</a:t>
            </a:r>
            <a:r>
              <a:rPr lang="en-US" sz="1400" dirty="0"/>
              <a:t>. John Hopkins University, 2016</a:t>
            </a:r>
          </a:p>
        </p:txBody>
      </p:sp>
      <p:sp>
        <p:nvSpPr>
          <p:cNvPr id="9" name="Google Shape;173;p19">
            <a:extLst>
              <a:ext uri="{FF2B5EF4-FFF2-40B4-BE49-F238E27FC236}">
                <a16:creationId xmlns:a16="http://schemas.microsoft.com/office/drawing/2014/main" id="{EBD73734-5DC1-6FAA-701C-9A55E6EB82E7}"/>
              </a:ext>
            </a:extLst>
          </p:cNvPr>
          <p:cNvSpPr/>
          <p:nvPr/>
        </p:nvSpPr>
        <p:spPr>
          <a:xfrm>
            <a:off x="1211033" y="468667"/>
            <a:ext cx="625200" cy="624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" name="Google Shape;174;p19">
            <a:extLst>
              <a:ext uri="{FF2B5EF4-FFF2-40B4-BE49-F238E27FC236}">
                <a16:creationId xmlns:a16="http://schemas.microsoft.com/office/drawing/2014/main" id="{C5907282-50F5-AB11-BEA3-725358F513BE}"/>
              </a:ext>
            </a:extLst>
          </p:cNvPr>
          <p:cNvSpPr txBox="1"/>
          <p:nvPr/>
        </p:nvSpPr>
        <p:spPr>
          <a:xfrm>
            <a:off x="2064833" y="407267"/>
            <a:ext cx="8280800" cy="7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3200" b="1">
                <a:solidFill>
                  <a:srgbClr val="FFFFFF"/>
                </a:solidFill>
              </a:rPr>
              <a:t>My Vision</a:t>
            </a:r>
            <a:endParaRPr sz="3200" b="1">
              <a:solidFill>
                <a:srgbClr val="FFFFFF"/>
              </a:solidFill>
            </a:endParaRPr>
          </a:p>
        </p:txBody>
      </p:sp>
      <p:grpSp>
        <p:nvGrpSpPr>
          <p:cNvPr id="11" name="Google Shape;344;p28">
            <a:extLst>
              <a:ext uri="{FF2B5EF4-FFF2-40B4-BE49-F238E27FC236}">
                <a16:creationId xmlns:a16="http://schemas.microsoft.com/office/drawing/2014/main" id="{A9901B9F-4749-4033-E8E8-29FA1E8F56B8}"/>
              </a:ext>
            </a:extLst>
          </p:cNvPr>
          <p:cNvGrpSpPr/>
          <p:nvPr/>
        </p:nvGrpSpPr>
        <p:grpSpPr>
          <a:xfrm>
            <a:off x="1122806" y="423770"/>
            <a:ext cx="9962733" cy="747605"/>
            <a:chOff x="835975" y="410959"/>
            <a:chExt cx="7472050" cy="560703"/>
          </a:xfrm>
          <a:solidFill>
            <a:srgbClr val="6AA84F"/>
          </a:solidFill>
        </p:grpSpPr>
        <p:grpSp>
          <p:nvGrpSpPr>
            <p:cNvPr id="12" name="Google Shape;345;p28">
              <a:extLst>
                <a:ext uri="{FF2B5EF4-FFF2-40B4-BE49-F238E27FC236}">
                  <a16:creationId xmlns:a16="http://schemas.microsoft.com/office/drawing/2014/main" id="{BEE88E68-46D4-397E-642A-0FC33CC4D358}"/>
                </a:ext>
              </a:extLst>
            </p:cNvPr>
            <p:cNvGrpSpPr/>
            <p:nvPr/>
          </p:nvGrpSpPr>
          <p:grpSpPr>
            <a:xfrm>
              <a:off x="835975" y="410959"/>
              <a:ext cx="7472050" cy="560703"/>
              <a:chOff x="1289125" y="557434"/>
              <a:chExt cx="7472050" cy="560703"/>
            </a:xfrm>
            <a:grpFill/>
          </p:grpSpPr>
          <p:sp>
            <p:nvSpPr>
              <p:cNvPr id="15" name="Google Shape;346;p28">
                <a:extLst>
                  <a:ext uri="{FF2B5EF4-FFF2-40B4-BE49-F238E27FC236}">
                    <a16:creationId xmlns:a16="http://schemas.microsoft.com/office/drawing/2014/main" id="{F89595A0-2641-ADAD-C9C2-8317839BBB45}"/>
                  </a:ext>
                </a:extLst>
              </p:cNvPr>
              <p:cNvSpPr/>
              <p:nvPr/>
            </p:nvSpPr>
            <p:spPr>
              <a:xfrm>
                <a:off x="1289125" y="557437"/>
                <a:ext cx="560700" cy="5607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" name="Google Shape;347;p28">
                <a:extLst>
                  <a:ext uri="{FF2B5EF4-FFF2-40B4-BE49-F238E27FC236}">
                    <a16:creationId xmlns:a16="http://schemas.microsoft.com/office/drawing/2014/main" id="{282424BD-9188-002C-8890-046B0CF6F9D9}"/>
                  </a:ext>
                </a:extLst>
              </p:cNvPr>
              <p:cNvSpPr/>
              <p:nvPr/>
            </p:nvSpPr>
            <p:spPr>
              <a:xfrm>
                <a:off x="8200475" y="557437"/>
                <a:ext cx="560700" cy="5607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" name="Google Shape;348;p28">
                <a:extLst>
                  <a:ext uri="{FF2B5EF4-FFF2-40B4-BE49-F238E27FC236}">
                    <a16:creationId xmlns:a16="http://schemas.microsoft.com/office/drawing/2014/main" id="{1D432238-16D2-280D-48E9-A12F703B9B42}"/>
                  </a:ext>
                </a:extLst>
              </p:cNvPr>
              <p:cNvSpPr/>
              <p:nvPr/>
            </p:nvSpPr>
            <p:spPr>
              <a:xfrm>
                <a:off x="1565350" y="557434"/>
                <a:ext cx="6934800" cy="56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3" name="Google Shape;349;p28">
              <a:extLst>
                <a:ext uri="{FF2B5EF4-FFF2-40B4-BE49-F238E27FC236}">
                  <a16:creationId xmlns:a16="http://schemas.microsoft.com/office/drawing/2014/main" id="{E3FC0402-7F6F-2423-3077-7D4D9896FBE2}"/>
                </a:ext>
              </a:extLst>
            </p:cNvPr>
            <p:cNvSpPr/>
            <p:nvPr/>
          </p:nvSpPr>
          <p:spPr>
            <a:xfrm>
              <a:off x="901815" y="456147"/>
              <a:ext cx="468900" cy="46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350;p28">
              <a:extLst>
                <a:ext uri="{FF2B5EF4-FFF2-40B4-BE49-F238E27FC236}">
                  <a16:creationId xmlns:a16="http://schemas.microsoft.com/office/drawing/2014/main" id="{DC4007F7-9838-150A-E73F-2919CC01B4A5}"/>
                </a:ext>
              </a:extLst>
            </p:cNvPr>
            <p:cNvSpPr txBox="1"/>
            <p:nvPr/>
          </p:nvSpPr>
          <p:spPr>
            <a:xfrm>
              <a:off x="1542165" y="410959"/>
              <a:ext cx="4602558" cy="560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-GB" sz="3200" b="1" dirty="0">
                  <a:solidFill>
                    <a:srgbClr val="FFFFFF"/>
                  </a:solidFill>
                </a:rPr>
                <a:t>Approach</a:t>
              </a:r>
              <a:endParaRPr sz="3200" b="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893AA14-42F3-DA02-8A56-F1406B11E3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038" t="33443"/>
          <a:stretch/>
        </p:blipFill>
        <p:spPr>
          <a:xfrm>
            <a:off x="10405241" y="6311900"/>
            <a:ext cx="1429467" cy="348815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D6C265AE-6B71-C81E-2B80-B9AF5ADC79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32"/>
          <a:stretch/>
        </p:blipFill>
        <p:spPr>
          <a:xfrm>
            <a:off x="9956271" y="6273454"/>
            <a:ext cx="406924" cy="40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494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>
          <a:extLst>
            <a:ext uri="{FF2B5EF4-FFF2-40B4-BE49-F238E27FC236}">
              <a16:creationId xmlns:a16="http://schemas.microsoft.com/office/drawing/2014/main" id="{556B9DBD-0297-3777-1623-5C103DB14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9">
            <a:extLst>
              <a:ext uri="{FF2B5EF4-FFF2-40B4-BE49-F238E27FC236}">
                <a16:creationId xmlns:a16="http://schemas.microsoft.com/office/drawing/2014/main" id="{F70F006F-5760-2D1F-B18E-E07DA07BB7D1}"/>
              </a:ext>
            </a:extLst>
          </p:cNvPr>
          <p:cNvSpPr/>
          <p:nvPr/>
        </p:nvSpPr>
        <p:spPr>
          <a:xfrm>
            <a:off x="1211033" y="521422"/>
            <a:ext cx="625200" cy="624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4" name="Google Shape;174;p19">
            <a:extLst>
              <a:ext uri="{FF2B5EF4-FFF2-40B4-BE49-F238E27FC236}">
                <a16:creationId xmlns:a16="http://schemas.microsoft.com/office/drawing/2014/main" id="{750A9C11-3EDC-B7A5-E9B4-B9B6205DE4E6}"/>
              </a:ext>
            </a:extLst>
          </p:cNvPr>
          <p:cNvSpPr txBox="1"/>
          <p:nvPr/>
        </p:nvSpPr>
        <p:spPr>
          <a:xfrm>
            <a:off x="2064833" y="460022"/>
            <a:ext cx="8280800" cy="7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3200" b="1">
                <a:solidFill>
                  <a:srgbClr val="FFFFFF"/>
                </a:solidFill>
              </a:rPr>
              <a:t>My Vision</a:t>
            </a:r>
            <a:endParaRPr sz="3200" b="1">
              <a:solidFill>
                <a:srgbClr val="FFFFFF"/>
              </a:solidFill>
            </a:endParaRPr>
          </a:p>
        </p:txBody>
      </p:sp>
      <p:sp>
        <p:nvSpPr>
          <p:cNvPr id="29" name="Google Shape;90;p14">
            <a:extLst>
              <a:ext uri="{FF2B5EF4-FFF2-40B4-BE49-F238E27FC236}">
                <a16:creationId xmlns:a16="http://schemas.microsoft.com/office/drawing/2014/main" id="{16A0B187-80AC-EC1C-CD1E-3722DE6DFD42}"/>
              </a:ext>
            </a:extLst>
          </p:cNvPr>
          <p:cNvSpPr txBox="1"/>
          <p:nvPr/>
        </p:nvSpPr>
        <p:spPr>
          <a:xfrm>
            <a:off x="2418667" y="4875843"/>
            <a:ext cx="379600" cy="3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b="1"/>
          </a:p>
        </p:txBody>
      </p:sp>
      <p:sp>
        <p:nvSpPr>
          <p:cNvPr id="30" name="Google Shape;91;p14">
            <a:extLst>
              <a:ext uri="{FF2B5EF4-FFF2-40B4-BE49-F238E27FC236}">
                <a16:creationId xmlns:a16="http://schemas.microsoft.com/office/drawing/2014/main" id="{0790C258-C924-5665-22E3-43D11B4BD06F}"/>
              </a:ext>
            </a:extLst>
          </p:cNvPr>
          <p:cNvSpPr txBox="1"/>
          <p:nvPr/>
        </p:nvSpPr>
        <p:spPr>
          <a:xfrm>
            <a:off x="4552600" y="4875843"/>
            <a:ext cx="379600" cy="3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b="1"/>
          </a:p>
        </p:txBody>
      </p:sp>
      <p:sp>
        <p:nvSpPr>
          <p:cNvPr id="31" name="Google Shape;92;p14">
            <a:extLst>
              <a:ext uri="{FF2B5EF4-FFF2-40B4-BE49-F238E27FC236}">
                <a16:creationId xmlns:a16="http://schemas.microsoft.com/office/drawing/2014/main" id="{AE8A34DA-4EFA-070A-1E7A-4E871542798F}"/>
              </a:ext>
            </a:extLst>
          </p:cNvPr>
          <p:cNvSpPr txBox="1"/>
          <p:nvPr/>
        </p:nvSpPr>
        <p:spPr>
          <a:xfrm>
            <a:off x="6653067" y="4875843"/>
            <a:ext cx="379600" cy="3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b="1"/>
          </a:p>
        </p:txBody>
      </p:sp>
      <p:sp>
        <p:nvSpPr>
          <p:cNvPr id="160" name="Google Shape;93;p14">
            <a:extLst>
              <a:ext uri="{FF2B5EF4-FFF2-40B4-BE49-F238E27FC236}">
                <a16:creationId xmlns:a16="http://schemas.microsoft.com/office/drawing/2014/main" id="{78F41484-D158-468F-71C5-FAB81228B2A0}"/>
              </a:ext>
            </a:extLst>
          </p:cNvPr>
          <p:cNvSpPr txBox="1"/>
          <p:nvPr/>
        </p:nvSpPr>
        <p:spPr>
          <a:xfrm>
            <a:off x="8787000" y="4875843"/>
            <a:ext cx="379600" cy="3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b="1"/>
          </a:p>
        </p:txBody>
      </p:sp>
      <p:grpSp>
        <p:nvGrpSpPr>
          <p:cNvPr id="161" name="Google Shape;344;p28">
            <a:extLst>
              <a:ext uri="{FF2B5EF4-FFF2-40B4-BE49-F238E27FC236}">
                <a16:creationId xmlns:a16="http://schemas.microsoft.com/office/drawing/2014/main" id="{2AA4E1EE-A309-D6B4-B7CE-088FA0A7A0BC}"/>
              </a:ext>
            </a:extLst>
          </p:cNvPr>
          <p:cNvGrpSpPr/>
          <p:nvPr/>
        </p:nvGrpSpPr>
        <p:grpSpPr>
          <a:xfrm>
            <a:off x="1122806" y="331621"/>
            <a:ext cx="9962733" cy="751822"/>
            <a:chOff x="835975" y="302283"/>
            <a:chExt cx="7472050" cy="563867"/>
          </a:xfrm>
          <a:solidFill>
            <a:srgbClr val="9900FF"/>
          </a:solidFill>
        </p:grpSpPr>
        <p:grpSp>
          <p:nvGrpSpPr>
            <p:cNvPr id="162" name="Google Shape;345;p28">
              <a:extLst>
                <a:ext uri="{FF2B5EF4-FFF2-40B4-BE49-F238E27FC236}">
                  <a16:creationId xmlns:a16="http://schemas.microsoft.com/office/drawing/2014/main" id="{2AF091E5-74DB-82AA-7798-C3C82D0A1A85}"/>
                </a:ext>
              </a:extLst>
            </p:cNvPr>
            <p:cNvGrpSpPr/>
            <p:nvPr/>
          </p:nvGrpSpPr>
          <p:grpSpPr>
            <a:xfrm>
              <a:off x="835975" y="305450"/>
              <a:ext cx="7472050" cy="560700"/>
              <a:chOff x="1289125" y="451925"/>
              <a:chExt cx="7472050" cy="560700"/>
            </a:xfrm>
            <a:grpFill/>
          </p:grpSpPr>
          <p:sp>
            <p:nvSpPr>
              <p:cNvPr id="165" name="Google Shape;346;p28">
                <a:extLst>
                  <a:ext uri="{FF2B5EF4-FFF2-40B4-BE49-F238E27FC236}">
                    <a16:creationId xmlns:a16="http://schemas.microsoft.com/office/drawing/2014/main" id="{8ACE43A6-E4B8-223F-457C-A1F9A6DD4CBC}"/>
                  </a:ext>
                </a:extLst>
              </p:cNvPr>
              <p:cNvSpPr/>
              <p:nvPr/>
            </p:nvSpPr>
            <p:spPr>
              <a:xfrm>
                <a:off x="1289125" y="451925"/>
                <a:ext cx="560700" cy="5607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" name="Google Shape;347;p28">
                <a:extLst>
                  <a:ext uri="{FF2B5EF4-FFF2-40B4-BE49-F238E27FC236}">
                    <a16:creationId xmlns:a16="http://schemas.microsoft.com/office/drawing/2014/main" id="{4E5A28C1-27A0-763F-1513-854F71341D0F}"/>
                  </a:ext>
                </a:extLst>
              </p:cNvPr>
              <p:cNvSpPr/>
              <p:nvPr/>
            </p:nvSpPr>
            <p:spPr>
              <a:xfrm>
                <a:off x="8200475" y="451925"/>
                <a:ext cx="560700" cy="5607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" name="Google Shape;348;p28">
                <a:extLst>
                  <a:ext uri="{FF2B5EF4-FFF2-40B4-BE49-F238E27FC236}">
                    <a16:creationId xmlns:a16="http://schemas.microsoft.com/office/drawing/2014/main" id="{82596DBF-09B3-A665-6BEA-228E4B44173C}"/>
                  </a:ext>
                </a:extLst>
              </p:cNvPr>
              <p:cNvSpPr/>
              <p:nvPr/>
            </p:nvSpPr>
            <p:spPr>
              <a:xfrm>
                <a:off x="1565350" y="451925"/>
                <a:ext cx="6934800" cy="56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64" name="Google Shape;349;p28">
              <a:extLst>
                <a:ext uri="{FF2B5EF4-FFF2-40B4-BE49-F238E27FC236}">
                  <a16:creationId xmlns:a16="http://schemas.microsoft.com/office/drawing/2014/main" id="{B859746D-153B-B951-00B1-E4A224C3FA84}"/>
                </a:ext>
              </a:extLst>
            </p:cNvPr>
            <p:cNvSpPr/>
            <p:nvPr/>
          </p:nvSpPr>
          <p:spPr>
            <a:xfrm>
              <a:off x="901815" y="350635"/>
              <a:ext cx="468900" cy="46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63" name="Google Shape;350;p28">
              <a:extLst>
                <a:ext uri="{FF2B5EF4-FFF2-40B4-BE49-F238E27FC236}">
                  <a16:creationId xmlns:a16="http://schemas.microsoft.com/office/drawing/2014/main" id="{75D95422-78EE-5125-FB50-F905D4E170C1}"/>
                </a:ext>
              </a:extLst>
            </p:cNvPr>
            <p:cNvSpPr txBox="1"/>
            <p:nvPr/>
          </p:nvSpPr>
          <p:spPr>
            <a:xfrm>
              <a:off x="1429646" y="302283"/>
              <a:ext cx="6655841" cy="560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-GB" sz="3200" b="1" dirty="0">
                  <a:solidFill>
                    <a:srgbClr val="FFFFFF"/>
                  </a:solidFill>
                </a:rPr>
                <a:t>Challenges (a few)</a:t>
              </a:r>
              <a:endParaRPr sz="32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65EF7CB-C8AF-B7BB-7F16-2ACE86814736}"/>
              </a:ext>
            </a:extLst>
          </p:cNvPr>
          <p:cNvGrpSpPr/>
          <p:nvPr/>
        </p:nvGrpSpPr>
        <p:grpSpPr>
          <a:xfrm>
            <a:off x="4342706" y="3001685"/>
            <a:ext cx="3543200" cy="1123870"/>
            <a:chOff x="4342706" y="3274520"/>
            <a:chExt cx="3543200" cy="112387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70F55A4-702A-485E-91B9-F64ED952F019}"/>
                </a:ext>
              </a:extLst>
            </p:cNvPr>
            <p:cNvSpPr/>
            <p:nvPr/>
          </p:nvSpPr>
          <p:spPr>
            <a:xfrm>
              <a:off x="4839217" y="3274520"/>
              <a:ext cx="2620926" cy="112387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Google Shape;136;p17">
              <a:extLst>
                <a:ext uri="{FF2B5EF4-FFF2-40B4-BE49-F238E27FC236}">
                  <a16:creationId xmlns:a16="http://schemas.microsoft.com/office/drawing/2014/main" id="{E89F0FAA-064E-18FA-7F8A-01E5C24A223A}"/>
                </a:ext>
              </a:extLst>
            </p:cNvPr>
            <p:cNvSpPr txBox="1"/>
            <p:nvPr/>
          </p:nvSpPr>
          <p:spPr>
            <a:xfrm>
              <a:off x="4342706" y="3498014"/>
              <a:ext cx="3543200" cy="84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-GB" sz="2400" b="1" dirty="0"/>
                <a:t>Accreditation</a:t>
              </a:r>
              <a:endParaRPr sz="2400" b="1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BD50ADE-EF7D-2937-18BF-CD2D199A831E}"/>
              </a:ext>
            </a:extLst>
          </p:cNvPr>
          <p:cNvGrpSpPr/>
          <p:nvPr/>
        </p:nvGrpSpPr>
        <p:grpSpPr>
          <a:xfrm>
            <a:off x="8080368" y="4437519"/>
            <a:ext cx="3575633" cy="1426614"/>
            <a:chOff x="8272872" y="4373351"/>
            <a:chExt cx="3575633" cy="1426614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4189339-B03C-7619-8C59-9937398CB058}"/>
                </a:ext>
              </a:extLst>
            </p:cNvPr>
            <p:cNvSpPr/>
            <p:nvPr/>
          </p:nvSpPr>
          <p:spPr>
            <a:xfrm>
              <a:off x="8272872" y="4373351"/>
              <a:ext cx="3561836" cy="1426614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Google Shape;137;p17">
              <a:extLst>
                <a:ext uri="{FF2B5EF4-FFF2-40B4-BE49-F238E27FC236}">
                  <a16:creationId xmlns:a16="http://schemas.microsoft.com/office/drawing/2014/main" id="{3854FC00-6833-3A5C-B3CD-F74DAAA4F8E8}"/>
                </a:ext>
              </a:extLst>
            </p:cNvPr>
            <p:cNvSpPr txBox="1"/>
            <p:nvPr/>
          </p:nvSpPr>
          <p:spPr>
            <a:xfrm>
              <a:off x="8305305" y="4543602"/>
              <a:ext cx="3543200" cy="91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-US" sz="2400" b="1" dirty="0"/>
                <a:t>Barriers between the basic and clinical sciences </a:t>
              </a:r>
              <a:endParaRPr sz="2400" b="1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DA57D6-413A-48CC-5321-5F4F5B72CEBD}"/>
              </a:ext>
            </a:extLst>
          </p:cNvPr>
          <p:cNvGrpSpPr/>
          <p:nvPr/>
        </p:nvGrpSpPr>
        <p:grpSpPr>
          <a:xfrm>
            <a:off x="4433633" y="1395153"/>
            <a:ext cx="3543200" cy="1173753"/>
            <a:chOff x="4113797" y="1695116"/>
            <a:chExt cx="3543200" cy="117375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3F8EF96-A77B-31E9-643F-2D68336108EC}"/>
                </a:ext>
              </a:extLst>
            </p:cNvPr>
            <p:cNvSpPr/>
            <p:nvPr/>
          </p:nvSpPr>
          <p:spPr>
            <a:xfrm>
              <a:off x="4582611" y="1695116"/>
              <a:ext cx="2620926" cy="112387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Google Shape;138;p17">
              <a:extLst>
                <a:ext uri="{FF2B5EF4-FFF2-40B4-BE49-F238E27FC236}">
                  <a16:creationId xmlns:a16="http://schemas.microsoft.com/office/drawing/2014/main" id="{3BA5F8D8-A276-452D-14D5-8A3BD8B2E3D9}"/>
                </a:ext>
              </a:extLst>
            </p:cNvPr>
            <p:cNvSpPr txBox="1"/>
            <p:nvPr/>
          </p:nvSpPr>
          <p:spPr>
            <a:xfrm>
              <a:off x="4113797" y="1955669"/>
              <a:ext cx="3543200" cy="91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-US" sz="2400" b="1" dirty="0"/>
                <a:t>Resources</a:t>
              </a:r>
              <a:endParaRPr sz="2400" b="1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2CD737D-726E-E7B7-1232-0216148D57BE}"/>
              </a:ext>
            </a:extLst>
          </p:cNvPr>
          <p:cNvGrpSpPr/>
          <p:nvPr/>
        </p:nvGrpSpPr>
        <p:grpSpPr>
          <a:xfrm>
            <a:off x="8089620" y="2941709"/>
            <a:ext cx="3543200" cy="1123870"/>
            <a:chOff x="8184671" y="3263652"/>
            <a:chExt cx="3543200" cy="112387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38D87A6-BB7B-7972-34A6-C6844670E9C0}"/>
                </a:ext>
              </a:extLst>
            </p:cNvPr>
            <p:cNvSpPr/>
            <p:nvPr/>
          </p:nvSpPr>
          <p:spPr>
            <a:xfrm>
              <a:off x="8645808" y="3263652"/>
              <a:ext cx="2620926" cy="112387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Google Shape;139;p17">
              <a:extLst>
                <a:ext uri="{FF2B5EF4-FFF2-40B4-BE49-F238E27FC236}">
                  <a16:creationId xmlns:a16="http://schemas.microsoft.com/office/drawing/2014/main" id="{7D3E3913-0C0C-7993-1CBD-5CF80B88D4EE}"/>
                </a:ext>
              </a:extLst>
            </p:cNvPr>
            <p:cNvSpPr txBox="1"/>
            <p:nvPr/>
          </p:nvSpPr>
          <p:spPr>
            <a:xfrm>
              <a:off x="8184671" y="3299406"/>
              <a:ext cx="3543200" cy="91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-GB" sz="2400" b="1" dirty="0"/>
                <a:t>Assessment </a:t>
              </a:r>
            </a:p>
            <a:p>
              <a:pPr algn="ctr"/>
              <a:r>
                <a:rPr lang="en-GB" sz="2400" b="1" dirty="0"/>
                <a:t>&amp; Evaluation</a:t>
              </a:r>
              <a:endParaRPr sz="2400" b="1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0BDEFD8-D00F-F96F-1C7F-A2560E46E113}"/>
              </a:ext>
            </a:extLst>
          </p:cNvPr>
          <p:cNvGrpSpPr/>
          <p:nvPr/>
        </p:nvGrpSpPr>
        <p:grpSpPr>
          <a:xfrm>
            <a:off x="705406" y="4527560"/>
            <a:ext cx="3543200" cy="1426614"/>
            <a:chOff x="705406" y="4757620"/>
            <a:chExt cx="3543200" cy="1244679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3C74F54-1DF3-EABC-B882-D919E958A07D}"/>
                </a:ext>
              </a:extLst>
            </p:cNvPr>
            <p:cNvSpPr/>
            <p:nvPr/>
          </p:nvSpPr>
          <p:spPr>
            <a:xfrm>
              <a:off x="924861" y="4757620"/>
              <a:ext cx="3083919" cy="124467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Google Shape;139;p17">
              <a:extLst>
                <a:ext uri="{FF2B5EF4-FFF2-40B4-BE49-F238E27FC236}">
                  <a16:creationId xmlns:a16="http://schemas.microsoft.com/office/drawing/2014/main" id="{DECED052-032B-77D6-4252-1C3F49857D03}"/>
                </a:ext>
              </a:extLst>
            </p:cNvPr>
            <p:cNvSpPr txBox="1"/>
            <p:nvPr/>
          </p:nvSpPr>
          <p:spPr>
            <a:xfrm>
              <a:off x="705406" y="5078323"/>
              <a:ext cx="3543200" cy="91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-GB" sz="2400" b="1" dirty="0"/>
                <a:t>Technology/Simulation Integration</a:t>
              </a:r>
              <a:endParaRPr sz="2400" b="1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2B5C11-6104-7D5C-3087-249B0F42BF2F}"/>
              </a:ext>
            </a:extLst>
          </p:cNvPr>
          <p:cNvGrpSpPr/>
          <p:nvPr/>
        </p:nvGrpSpPr>
        <p:grpSpPr>
          <a:xfrm>
            <a:off x="8145801" y="1389719"/>
            <a:ext cx="3543200" cy="1147563"/>
            <a:chOff x="4324400" y="1925212"/>
            <a:chExt cx="3543200" cy="114756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9B6BA5A-3C03-2CDD-9B92-407168CA183A}"/>
                </a:ext>
              </a:extLst>
            </p:cNvPr>
            <p:cNvSpPr/>
            <p:nvPr/>
          </p:nvSpPr>
          <p:spPr>
            <a:xfrm>
              <a:off x="4742400" y="1925212"/>
              <a:ext cx="2620926" cy="112387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Google Shape;139;p17">
              <a:extLst>
                <a:ext uri="{FF2B5EF4-FFF2-40B4-BE49-F238E27FC236}">
                  <a16:creationId xmlns:a16="http://schemas.microsoft.com/office/drawing/2014/main" id="{28901267-08A6-FB12-3CFF-D5848376352E}"/>
                </a:ext>
              </a:extLst>
            </p:cNvPr>
            <p:cNvSpPr txBox="1"/>
            <p:nvPr/>
          </p:nvSpPr>
          <p:spPr>
            <a:xfrm>
              <a:off x="4324400" y="2159575"/>
              <a:ext cx="3543200" cy="91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-GB" sz="2400" b="1" dirty="0"/>
                <a:t>Time Constraints</a:t>
              </a:r>
              <a:endParaRPr sz="2400" b="1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3B7E275-C52C-9113-46E0-201CEDD2EBE9}"/>
              </a:ext>
            </a:extLst>
          </p:cNvPr>
          <p:cNvGrpSpPr/>
          <p:nvPr/>
        </p:nvGrpSpPr>
        <p:grpSpPr>
          <a:xfrm>
            <a:off x="4465717" y="4677200"/>
            <a:ext cx="3543200" cy="1123870"/>
            <a:chOff x="4465717" y="4677200"/>
            <a:chExt cx="3543200" cy="112387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5994880-2067-3244-4A7A-CA774D00CCA0}"/>
                </a:ext>
              </a:extLst>
            </p:cNvPr>
            <p:cNvSpPr/>
            <p:nvPr/>
          </p:nvSpPr>
          <p:spPr>
            <a:xfrm>
              <a:off x="4894770" y="4677200"/>
              <a:ext cx="2620926" cy="112387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Google Shape;139;p17">
              <a:extLst>
                <a:ext uri="{FF2B5EF4-FFF2-40B4-BE49-F238E27FC236}">
                  <a16:creationId xmlns:a16="http://schemas.microsoft.com/office/drawing/2014/main" id="{D032FFE2-AA4E-65F4-E47F-74FC9B6EF147}"/>
                </a:ext>
              </a:extLst>
            </p:cNvPr>
            <p:cNvSpPr txBox="1"/>
            <p:nvPr/>
          </p:nvSpPr>
          <p:spPr>
            <a:xfrm>
              <a:off x="4465717" y="4753218"/>
              <a:ext cx="3543200" cy="91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-GB" sz="2400" b="1" dirty="0"/>
                <a:t>Faculty &amp; </a:t>
              </a:r>
            </a:p>
            <a:p>
              <a:pPr algn="ctr"/>
              <a:r>
                <a:rPr lang="en-GB" sz="2400" b="1" dirty="0"/>
                <a:t>Students</a:t>
              </a:r>
              <a:endParaRPr sz="2400" b="1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95F9810-8761-347C-D86C-81C83E40B43B}"/>
              </a:ext>
            </a:extLst>
          </p:cNvPr>
          <p:cNvGrpSpPr/>
          <p:nvPr/>
        </p:nvGrpSpPr>
        <p:grpSpPr>
          <a:xfrm>
            <a:off x="666540" y="2925678"/>
            <a:ext cx="3543200" cy="1385917"/>
            <a:chOff x="403765" y="3281575"/>
            <a:chExt cx="3543200" cy="112387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42AA8AE-AF96-3677-621F-E24BE41DDD4A}"/>
                </a:ext>
              </a:extLst>
            </p:cNvPr>
            <p:cNvSpPr/>
            <p:nvPr/>
          </p:nvSpPr>
          <p:spPr>
            <a:xfrm>
              <a:off x="864902" y="3281575"/>
              <a:ext cx="2620926" cy="112387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Google Shape;139;p17">
              <a:extLst>
                <a:ext uri="{FF2B5EF4-FFF2-40B4-BE49-F238E27FC236}">
                  <a16:creationId xmlns:a16="http://schemas.microsoft.com/office/drawing/2014/main" id="{26169D18-CE1C-A91A-5B86-DF7FC57EFD7A}"/>
                </a:ext>
              </a:extLst>
            </p:cNvPr>
            <p:cNvSpPr txBox="1"/>
            <p:nvPr/>
          </p:nvSpPr>
          <p:spPr>
            <a:xfrm>
              <a:off x="403765" y="3492245"/>
              <a:ext cx="3543200" cy="91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-US" sz="2400" b="1" dirty="0"/>
                <a:t>Curriculum Design </a:t>
              </a:r>
            </a:p>
            <a:p>
              <a:pPr algn="ctr"/>
              <a:r>
                <a:rPr lang="en-US" sz="2400" b="1" dirty="0"/>
                <a:t>&amp; Integration</a:t>
              </a:r>
              <a:endParaRPr sz="2400" b="1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68C7058-6F05-5876-E4B5-4AABB215AE14}"/>
              </a:ext>
            </a:extLst>
          </p:cNvPr>
          <p:cNvSpPr txBox="1"/>
          <p:nvPr/>
        </p:nvSpPr>
        <p:spPr>
          <a:xfrm>
            <a:off x="1914367" y="6146586"/>
            <a:ext cx="798896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Addressing these challenges requires communication, stakeholder engagement, collaboration, adaptability, and a student-centered approach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8EB224-7E78-F2DB-6024-5D73D2C1C3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38" t="33443"/>
          <a:stretch/>
        </p:blipFill>
        <p:spPr>
          <a:xfrm>
            <a:off x="10469409" y="6311900"/>
            <a:ext cx="1429467" cy="348815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177D0FB7-E83D-4069-EFB7-0074DB7880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32"/>
          <a:stretch/>
        </p:blipFill>
        <p:spPr>
          <a:xfrm>
            <a:off x="10020439" y="6273454"/>
            <a:ext cx="406924" cy="40513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D1B0074-D49C-61C6-27E9-F766C020077F}"/>
              </a:ext>
            </a:extLst>
          </p:cNvPr>
          <p:cNvGrpSpPr/>
          <p:nvPr/>
        </p:nvGrpSpPr>
        <p:grpSpPr>
          <a:xfrm>
            <a:off x="695220" y="1311854"/>
            <a:ext cx="3543200" cy="1492851"/>
            <a:chOff x="409203" y="1507223"/>
            <a:chExt cx="3543200" cy="149285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283DA9D-7780-355D-3A6B-499899A16B77}"/>
                </a:ext>
              </a:extLst>
            </p:cNvPr>
            <p:cNvSpPr/>
            <p:nvPr/>
          </p:nvSpPr>
          <p:spPr>
            <a:xfrm>
              <a:off x="533331" y="1507223"/>
              <a:ext cx="3237585" cy="1428682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Google Shape;139;p17">
              <a:extLst>
                <a:ext uri="{FF2B5EF4-FFF2-40B4-BE49-F238E27FC236}">
                  <a16:creationId xmlns:a16="http://schemas.microsoft.com/office/drawing/2014/main" id="{E2A441EC-27FF-3AB5-3F2C-7F0EF5B7B8A0}"/>
                </a:ext>
              </a:extLst>
            </p:cNvPr>
            <p:cNvSpPr txBox="1"/>
            <p:nvPr/>
          </p:nvSpPr>
          <p:spPr>
            <a:xfrm>
              <a:off x="409203" y="1666806"/>
              <a:ext cx="3543200" cy="13332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-GB" sz="2400" b="1" dirty="0"/>
                <a:t>Resistance to change:</a:t>
              </a:r>
            </a:p>
            <a:p>
              <a:pPr algn="ctr"/>
              <a:r>
                <a:rPr lang="en-GB" sz="2400" b="1" dirty="0"/>
                <a:t>Faculty/Staff</a:t>
              </a:r>
            </a:p>
            <a:p>
              <a:pPr algn="ctr"/>
              <a:r>
                <a:rPr lang="en-GB" sz="2400" b="1" dirty="0"/>
                <a:t>Students</a:t>
              </a:r>
              <a:endParaRPr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77159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69A97-238A-1FEA-A933-EAB01BF2E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344;p28">
            <a:extLst>
              <a:ext uri="{FF2B5EF4-FFF2-40B4-BE49-F238E27FC236}">
                <a16:creationId xmlns:a16="http://schemas.microsoft.com/office/drawing/2014/main" id="{72D5844E-4F56-CD4A-9995-114BBEFF1383}"/>
              </a:ext>
            </a:extLst>
          </p:cNvPr>
          <p:cNvGrpSpPr/>
          <p:nvPr/>
        </p:nvGrpSpPr>
        <p:grpSpPr>
          <a:xfrm>
            <a:off x="1122806" y="353331"/>
            <a:ext cx="9962733" cy="747697"/>
            <a:chOff x="835975" y="305377"/>
            <a:chExt cx="7472050" cy="560773"/>
          </a:xfrm>
          <a:solidFill>
            <a:srgbClr val="BF9000"/>
          </a:solidFill>
        </p:grpSpPr>
        <p:grpSp>
          <p:nvGrpSpPr>
            <p:cNvPr id="11" name="Google Shape;345;p28">
              <a:extLst>
                <a:ext uri="{FF2B5EF4-FFF2-40B4-BE49-F238E27FC236}">
                  <a16:creationId xmlns:a16="http://schemas.microsoft.com/office/drawing/2014/main" id="{7354501B-7811-F906-C695-E9012287C62A}"/>
                </a:ext>
              </a:extLst>
            </p:cNvPr>
            <p:cNvGrpSpPr/>
            <p:nvPr/>
          </p:nvGrpSpPr>
          <p:grpSpPr>
            <a:xfrm>
              <a:off x="835975" y="305450"/>
              <a:ext cx="7472050" cy="560700"/>
              <a:chOff x="1289125" y="451925"/>
              <a:chExt cx="7472050" cy="560700"/>
            </a:xfrm>
            <a:grpFill/>
          </p:grpSpPr>
          <p:sp>
            <p:nvSpPr>
              <p:cNvPr id="14" name="Google Shape;346;p28">
                <a:extLst>
                  <a:ext uri="{FF2B5EF4-FFF2-40B4-BE49-F238E27FC236}">
                    <a16:creationId xmlns:a16="http://schemas.microsoft.com/office/drawing/2014/main" id="{21AC3624-BDDF-5B11-3D5C-127FECCFBE51}"/>
                  </a:ext>
                </a:extLst>
              </p:cNvPr>
              <p:cNvSpPr/>
              <p:nvPr/>
            </p:nvSpPr>
            <p:spPr>
              <a:xfrm>
                <a:off x="1289125" y="451925"/>
                <a:ext cx="560700" cy="5607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" name="Google Shape;347;p28">
                <a:extLst>
                  <a:ext uri="{FF2B5EF4-FFF2-40B4-BE49-F238E27FC236}">
                    <a16:creationId xmlns:a16="http://schemas.microsoft.com/office/drawing/2014/main" id="{E2CB55CC-9D63-8091-DE00-D67EEEA4AFB4}"/>
                  </a:ext>
                </a:extLst>
              </p:cNvPr>
              <p:cNvSpPr/>
              <p:nvPr/>
            </p:nvSpPr>
            <p:spPr>
              <a:xfrm>
                <a:off x="8200475" y="451925"/>
                <a:ext cx="560700" cy="5607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" name="Google Shape;348;p28">
                <a:extLst>
                  <a:ext uri="{FF2B5EF4-FFF2-40B4-BE49-F238E27FC236}">
                    <a16:creationId xmlns:a16="http://schemas.microsoft.com/office/drawing/2014/main" id="{70A0D6C1-436C-4C57-814A-0142EF375AB0}"/>
                  </a:ext>
                </a:extLst>
              </p:cNvPr>
              <p:cNvSpPr/>
              <p:nvPr/>
            </p:nvSpPr>
            <p:spPr>
              <a:xfrm>
                <a:off x="1565350" y="451925"/>
                <a:ext cx="6934800" cy="56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2" name="Google Shape;349;p28">
              <a:extLst>
                <a:ext uri="{FF2B5EF4-FFF2-40B4-BE49-F238E27FC236}">
                  <a16:creationId xmlns:a16="http://schemas.microsoft.com/office/drawing/2014/main" id="{12098E7C-D073-B3B9-3D5C-78697C499AF9}"/>
                </a:ext>
              </a:extLst>
            </p:cNvPr>
            <p:cNvSpPr/>
            <p:nvPr/>
          </p:nvSpPr>
          <p:spPr>
            <a:xfrm>
              <a:off x="901815" y="350635"/>
              <a:ext cx="468900" cy="46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350;p28">
              <a:extLst>
                <a:ext uri="{FF2B5EF4-FFF2-40B4-BE49-F238E27FC236}">
                  <a16:creationId xmlns:a16="http://schemas.microsoft.com/office/drawing/2014/main" id="{1D7938B4-DCEB-DB9F-1D16-1908FB9562E8}"/>
                </a:ext>
              </a:extLst>
            </p:cNvPr>
            <p:cNvSpPr txBox="1"/>
            <p:nvPr/>
          </p:nvSpPr>
          <p:spPr>
            <a:xfrm>
              <a:off x="1424388" y="305377"/>
              <a:ext cx="4602558" cy="560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-GB" sz="3200" b="1" dirty="0">
                  <a:solidFill>
                    <a:srgbClr val="FFFFFF"/>
                  </a:solidFill>
                </a:rPr>
                <a:t>Lessons Learned</a:t>
              </a:r>
              <a:endParaRPr sz="32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6912169-41F5-CC50-C998-F6856250F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3743"/>
            <a:ext cx="10583174" cy="5194848"/>
          </a:xfrm>
        </p:spPr>
        <p:txBody>
          <a:bodyPr>
            <a:normAutofit/>
          </a:bodyPr>
          <a:lstStyle/>
          <a:p>
            <a:r>
              <a:rPr lang="en-US" dirty="0"/>
              <a:t>All curriculum decisions must be based on a statement of vision, mission, and values, which must be emphasized from the beginning.</a:t>
            </a:r>
          </a:p>
          <a:p>
            <a:r>
              <a:rPr lang="en-US" dirty="0"/>
              <a:t>Stakeholder engagement</a:t>
            </a:r>
          </a:p>
          <a:p>
            <a:r>
              <a:rPr lang="en-US" dirty="0"/>
              <a:t>Flexibility and adaptability</a:t>
            </a:r>
          </a:p>
          <a:p>
            <a:r>
              <a:rPr lang="en-US" dirty="0"/>
              <a:t>Full-time medical educators </a:t>
            </a:r>
          </a:p>
          <a:p>
            <a:r>
              <a:rPr lang="en-US" dirty="0"/>
              <a:t>Class size to allow for active learning </a:t>
            </a:r>
          </a:p>
          <a:p>
            <a:r>
              <a:rPr lang="en-US" dirty="0"/>
              <a:t>Assessment and evaluation(emphasis on formative assessments) </a:t>
            </a:r>
          </a:p>
          <a:p>
            <a:r>
              <a:rPr lang="en-US" dirty="0"/>
              <a:t>Student-centered approach</a:t>
            </a:r>
          </a:p>
          <a:p>
            <a:r>
              <a:rPr lang="en-US" dirty="0"/>
              <a:t>Faculty development </a:t>
            </a:r>
          </a:p>
          <a:p>
            <a:r>
              <a:rPr lang="en-US" dirty="0"/>
              <a:t>Stay the course – don’t’ change too often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55930E-F8FB-7E8B-6078-8C22D0CF0C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38" t="33443"/>
          <a:stretch/>
        </p:blipFill>
        <p:spPr>
          <a:xfrm>
            <a:off x="10405241" y="6311900"/>
            <a:ext cx="1429467" cy="348815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DB830F2-E312-F4B4-16FB-B8A99DCFC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32"/>
          <a:stretch/>
        </p:blipFill>
        <p:spPr>
          <a:xfrm>
            <a:off x="9956271" y="6273454"/>
            <a:ext cx="406924" cy="40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88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>
          <a:extLst>
            <a:ext uri="{FF2B5EF4-FFF2-40B4-BE49-F238E27FC236}">
              <a16:creationId xmlns:a16="http://schemas.microsoft.com/office/drawing/2014/main" id="{6A7710C9-F0E9-49CA-68C6-92E69FE11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9">
            <a:extLst>
              <a:ext uri="{FF2B5EF4-FFF2-40B4-BE49-F238E27FC236}">
                <a16:creationId xmlns:a16="http://schemas.microsoft.com/office/drawing/2014/main" id="{F82C2A4F-23A7-F50F-798D-4EF6FB68B146}"/>
              </a:ext>
            </a:extLst>
          </p:cNvPr>
          <p:cNvSpPr/>
          <p:nvPr/>
        </p:nvSpPr>
        <p:spPr>
          <a:xfrm>
            <a:off x="1211033" y="503837"/>
            <a:ext cx="625200" cy="624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4" name="Google Shape;174;p19">
            <a:extLst>
              <a:ext uri="{FF2B5EF4-FFF2-40B4-BE49-F238E27FC236}">
                <a16:creationId xmlns:a16="http://schemas.microsoft.com/office/drawing/2014/main" id="{B9E2D260-7DBE-DB27-7068-E9A255BCCF71}"/>
              </a:ext>
            </a:extLst>
          </p:cNvPr>
          <p:cNvSpPr txBox="1"/>
          <p:nvPr/>
        </p:nvSpPr>
        <p:spPr>
          <a:xfrm>
            <a:off x="2064833" y="442437"/>
            <a:ext cx="8280800" cy="7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3200" b="1">
                <a:solidFill>
                  <a:srgbClr val="FFFFFF"/>
                </a:solidFill>
              </a:rPr>
              <a:t>My Vision</a:t>
            </a:r>
            <a:endParaRPr sz="3200" b="1">
              <a:solidFill>
                <a:srgbClr val="FFFFFF"/>
              </a:solidFill>
            </a:endParaRPr>
          </a:p>
        </p:txBody>
      </p:sp>
      <p:grpSp>
        <p:nvGrpSpPr>
          <p:cNvPr id="161" name="Google Shape;344;p28">
            <a:extLst>
              <a:ext uri="{FF2B5EF4-FFF2-40B4-BE49-F238E27FC236}">
                <a16:creationId xmlns:a16="http://schemas.microsoft.com/office/drawing/2014/main" id="{5DF12721-2665-8C6A-B102-7D31354423CC}"/>
              </a:ext>
            </a:extLst>
          </p:cNvPr>
          <p:cNvGrpSpPr/>
          <p:nvPr/>
        </p:nvGrpSpPr>
        <p:grpSpPr>
          <a:xfrm>
            <a:off x="1122806" y="318259"/>
            <a:ext cx="9962733" cy="747600"/>
            <a:chOff x="835975" y="305450"/>
            <a:chExt cx="7472050" cy="560700"/>
          </a:xfrm>
          <a:solidFill>
            <a:srgbClr val="980000"/>
          </a:solidFill>
        </p:grpSpPr>
        <p:grpSp>
          <p:nvGrpSpPr>
            <p:cNvPr id="162" name="Google Shape;345;p28">
              <a:extLst>
                <a:ext uri="{FF2B5EF4-FFF2-40B4-BE49-F238E27FC236}">
                  <a16:creationId xmlns:a16="http://schemas.microsoft.com/office/drawing/2014/main" id="{0F30E466-D561-900C-6117-A675660FCED1}"/>
                </a:ext>
              </a:extLst>
            </p:cNvPr>
            <p:cNvGrpSpPr/>
            <p:nvPr/>
          </p:nvGrpSpPr>
          <p:grpSpPr>
            <a:xfrm>
              <a:off x="835975" y="305450"/>
              <a:ext cx="7472050" cy="560700"/>
              <a:chOff x="1289125" y="451925"/>
              <a:chExt cx="7472050" cy="560700"/>
            </a:xfrm>
            <a:grpFill/>
          </p:grpSpPr>
          <p:sp>
            <p:nvSpPr>
              <p:cNvPr id="165" name="Google Shape;346;p28">
                <a:extLst>
                  <a:ext uri="{FF2B5EF4-FFF2-40B4-BE49-F238E27FC236}">
                    <a16:creationId xmlns:a16="http://schemas.microsoft.com/office/drawing/2014/main" id="{878705A0-D908-0B05-03FC-00AAD38E64F2}"/>
                  </a:ext>
                </a:extLst>
              </p:cNvPr>
              <p:cNvSpPr/>
              <p:nvPr/>
            </p:nvSpPr>
            <p:spPr>
              <a:xfrm>
                <a:off x="1289125" y="451925"/>
                <a:ext cx="560700" cy="5607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" name="Google Shape;347;p28">
                <a:extLst>
                  <a:ext uri="{FF2B5EF4-FFF2-40B4-BE49-F238E27FC236}">
                    <a16:creationId xmlns:a16="http://schemas.microsoft.com/office/drawing/2014/main" id="{F969F8E6-DE93-CE4D-6E73-AD1430001483}"/>
                  </a:ext>
                </a:extLst>
              </p:cNvPr>
              <p:cNvSpPr/>
              <p:nvPr/>
            </p:nvSpPr>
            <p:spPr>
              <a:xfrm>
                <a:off x="8200475" y="451925"/>
                <a:ext cx="560700" cy="5607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" name="Google Shape;348;p28">
                <a:extLst>
                  <a:ext uri="{FF2B5EF4-FFF2-40B4-BE49-F238E27FC236}">
                    <a16:creationId xmlns:a16="http://schemas.microsoft.com/office/drawing/2014/main" id="{B7FB69A6-4FDA-6F65-E045-D5494FF7DAE6}"/>
                  </a:ext>
                </a:extLst>
              </p:cNvPr>
              <p:cNvSpPr/>
              <p:nvPr/>
            </p:nvSpPr>
            <p:spPr>
              <a:xfrm>
                <a:off x="1565350" y="451925"/>
                <a:ext cx="6934800" cy="56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64" name="Google Shape;349;p28">
              <a:extLst>
                <a:ext uri="{FF2B5EF4-FFF2-40B4-BE49-F238E27FC236}">
                  <a16:creationId xmlns:a16="http://schemas.microsoft.com/office/drawing/2014/main" id="{F2BAE633-5F97-9204-A896-35B6AC0A09D1}"/>
                </a:ext>
              </a:extLst>
            </p:cNvPr>
            <p:cNvSpPr/>
            <p:nvPr/>
          </p:nvSpPr>
          <p:spPr>
            <a:xfrm>
              <a:off x="901815" y="350635"/>
              <a:ext cx="468900" cy="46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63" name="Google Shape;350;p28">
              <a:extLst>
                <a:ext uri="{FF2B5EF4-FFF2-40B4-BE49-F238E27FC236}">
                  <a16:creationId xmlns:a16="http://schemas.microsoft.com/office/drawing/2014/main" id="{B21CC335-ABE7-1F8A-C719-930EF9A2CC27}"/>
                </a:ext>
              </a:extLst>
            </p:cNvPr>
            <p:cNvSpPr txBox="1"/>
            <p:nvPr/>
          </p:nvSpPr>
          <p:spPr>
            <a:xfrm>
              <a:off x="1476228" y="305450"/>
              <a:ext cx="4602558" cy="560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-GB" sz="3200" b="1" dirty="0">
                  <a:solidFill>
                    <a:srgbClr val="FFFFFF"/>
                  </a:solidFill>
                </a:rPr>
                <a:t>Conclusions</a:t>
              </a:r>
              <a:endParaRPr sz="32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68" name="Text Placeholder 2">
            <a:extLst>
              <a:ext uri="{FF2B5EF4-FFF2-40B4-BE49-F238E27FC236}">
                <a16:creationId xmlns:a16="http://schemas.microsoft.com/office/drawing/2014/main" id="{7736810E-4A74-A6E2-747D-D3E5F97E2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293265"/>
            <a:ext cx="11360800" cy="5208864"/>
          </a:xfrm>
        </p:spPr>
        <p:txBody>
          <a:bodyPr/>
          <a:lstStyle/>
          <a:p>
            <a:r>
              <a:rPr lang="en-US" sz="3200" dirty="0"/>
              <a:t>It is essential to consider conceptual frameworks that will inform the curricular reform. </a:t>
            </a:r>
          </a:p>
          <a:p>
            <a:r>
              <a:rPr lang="en-US" sz="3200" dirty="0">
                <a:solidFill>
                  <a:srgbClr val="111111"/>
                </a:solidFill>
                <a:latin typeface="-apple-system"/>
              </a:rPr>
              <a:t>Engage stakeholders early and often</a:t>
            </a:r>
          </a:p>
          <a:p>
            <a:r>
              <a:rPr lang="en-US" sz="3200" dirty="0"/>
              <a:t>Prioritize Flexibility and Adaptability</a:t>
            </a:r>
          </a:p>
          <a:p>
            <a:r>
              <a:rPr lang="en-US" sz="3200" dirty="0"/>
              <a:t>Ensure Adequate Resources: time, funding &amp; faculty development</a:t>
            </a:r>
          </a:p>
          <a:p>
            <a:r>
              <a:rPr lang="en-US" sz="3200" dirty="0"/>
              <a:t>Balance innovation with core values</a:t>
            </a:r>
          </a:p>
          <a:p>
            <a:r>
              <a:rPr lang="en-US" sz="3200" dirty="0"/>
              <a:t>Develop robust assessment and evaluation methods</a:t>
            </a:r>
          </a:p>
          <a:p>
            <a:r>
              <a:rPr lang="en-US" sz="3200" dirty="0"/>
              <a:t>Foster a supportive institutional culture: promote integration and interdisciplinary collaboration</a:t>
            </a:r>
          </a:p>
          <a:p>
            <a:r>
              <a:rPr lang="en-US" sz="3200" dirty="0"/>
              <a:t>Focus on student-centered learning</a:t>
            </a:r>
          </a:p>
          <a:p>
            <a:r>
              <a:rPr lang="en-US" sz="3200" dirty="0"/>
              <a:t>Integrate technology thoughtfully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CC328F-6DB3-F6C1-058B-22E529686F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38" t="33443"/>
          <a:stretch/>
        </p:blipFill>
        <p:spPr>
          <a:xfrm>
            <a:off x="10405241" y="6311900"/>
            <a:ext cx="1429467" cy="348815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A9EC845B-47A1-29DD-76E8-00A4BF9C6B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32"/>
          <a:stretch/>
        </p:blipFill>
        <p:spPr>
          <a:xfrm>
            <a:off x="9956271" y="6273454"/>
            <a:ext cx="406924" cy="40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65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9419041-CD54-42AD-9E4A-8E60C2C5C754}"/>
              </a:ext>
            </a:extLst>
          </p:cNvPr>
          <p:cNvSpPr/>
          <p:nvPr/>
        </p:nvSpPr>
        <p:spPr>
          <a:xfrm>
            <a:off x="381000" y="6126167"/>
            <a:ext cx="2209800" cy="595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0A1615-5979-8F2C-BC66-F7553ACA8181}"/>
              </a:ext>
            </a:extLst>
          </p:cNvPr>
          <p:cNvSpPr txBox="1"/>
          <p:nvPr/>
        </p:nvSpPr>
        <p:spPr>
          <a:xfrm>
            <a:off x="3126857" y="4595335"/>
            <a:ext cx="593828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/>
              <a:t>Thank you!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FDDFA5-CDFD-158A-9CAE-BD8F247FD1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38" t="33443"/>
          <a:stretch/>
        </p:blipFill>
        <p:spPr>
          <a:xfrm>
            <a:off x="5441486" y="6060947"/>
            <a:ext cx="2224451" cy="542805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3130420-0D77-C375-B04B-42D9444ED4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32"/>
          <a:stretch/>
        </p:blipFill>
        <p:spPr>
          <a:xfrm>
            <a:off x="4689194" y="6060947"/>
            <a:ext cx="545199" cy="542805"/>
          </a:xfrm>
          <a:prstGeom prst="rect">
            <a:avLst/>
          </a:prstGeom>
        </p:spPr>
      </p:pic>
      <p:pic>
        <p:nvPicPr>
          <p:cNvPr id="6" name="Picture 5" descr="A building with a green roof&#10;&#10;Description automatically generated">
            <a:extLst>
              <a:ext uri="{FF2B5EF4-FFF2-40B4-BE49-F238E27FC236}">
                <a16:creationId xmlns:a16="http://schemas.microsoft.com/office/drawing/2014/main" id="{0D294ADF-5D7F-ECDA-4DF5-47676BFF56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7" r="2726"/>
          <a:stretch/>
        </p:blipFill>
        <p:spPr>
          <a:xfrm>
            <a:off x="2720981" y="380895"/>
            <a:ext cx="6750037" cy="397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47376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262532"/>
            <a:ext cx="10972800" cy="1614268"/>
          </a:xfrm>
        </p:spPr>
        <p:txBody>
          <a:bodyPr>
            <a:noAutofit/>
          </a:bodyPr>
          <a:lstStyle/>
          <a:p>
            <a:pPr algn="ctr">
              <a:lnSpc>
                <a:spcPct val="114000"/>
              </a:lnSpc>
            </a:pPr>
            <a:r>
              <a:rPr lang="en-US" b="1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latin typeface="Georgia" panose="02040502050405020303" pitchFamily="18" charset="0"/>
                <a:cs typeface="Times New Roman" panose="02020603050405020304" pitchFamily="18" charset="0"/>
              </a:rPr>
              <a:t>How to approach Curriculum reform </a:t>
            </a:r>
            <a:br>
              <a:rPr lang="en-US" altLang="en-US" sz="4000" b="1" dirty="0"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en-US" altLang="en-US" sz="4000" b="1" dirty="0">
                <a:latin typeface="Georgia" panose="02040502050405020303" pitchFamily="18" charset="0"/>
                <a:cs typeface="Times New Roman" panose="02020603050405020304" pitchFamily="18" charset="0"/>
              </a:rPr>
              <a:t>AKU experience</a:t>
            </a:r>
            <a:endParaRPr lang="en-US" sz="4000" b="1" dirty="0">
              <a:solidFill>
                <a:srgbClr val="00843D"/>
              </a:solidFill>
              <a:latin typeface="Baskerville Old Face" panose="020206020805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34C965-D493-AA45-B949-76595702A84B}"/>
              </a:ext>
            </a:extLst>
          </p:cNvPr>
          <p:cNvSpPr/>
          <p:nvPr/>
        </p:nvSpPr>
        <p:spPr>
          <a:xfrm>
            <a:off x="1333209" y="4200009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C72B7-DAD5-3FBF-5095-0FA99B9E0036}"/>
              </a:ext>
            </a:extLst>
          </p:cNvPr>
          <p:cNvSpPr txBox="1"/>
          <p:nvPr/>
        </p:nvSpPr>
        <p:spPr>
          <a:xfrm>
            <a:off x="3048000" y="5450542"/>
            <a:ext cx="6831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E" sz="2400" b="1" dirty="0"/>
              <a:t>Prof Robert Opoka</a:t>
            </a:r>
            <a:r>
              <a:rPr lang="en-KE" sz="2400" dirty="0"/>
              <a:t>, MD, MHPE, PhD</a:t>
            </a:r>
          </a:p>
          <a:p>
            <a:r>
              <a:rPr lang="en-KE" sz="2400" dirty="0"/>
              <a:t>Assoc Dean Undergraduate Medical Education</a:t>
            </a:r>
          </a:p>
          <a:p>
            <a:r>
              <a:rPr lang="en-KE" sz="2400" dirty="0"/>
              <a:t>Aga Khan University, Nairobi Kenya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7515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7D7D-8D2D-03F7-CA53-326AA9403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9F61C-0AF8-1520-5334-3317CEE8E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04" y="1628779"/>
            <a:ext cx="9124549" cy="3869638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600" dirty="0"/>
              <a:t>There are no conflicts of interest to declare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600" dirty="0"/>
              <a:t>Dr. Huggett is a co-editor of </a:t>
            </a:r>
            <a:r>
              <a:rPr lang="en-US" sz="2600" i="1" dirty="0"/>
              <a:t>An Introduction to Medical Teaching: The Foundations of Curriculum Design, Delivery, and Assessment </a:t>
            </a:r>
            <a:r>
              <a:rPr lang="en-US" sz="2600" dirty="0"/>
              <a:t>(Springer, 2022)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DA8B35-3C3E-D7FE-D3CF-205D3C57F5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THE TEACHING ACADEMY</a:t>
            </a:r>
          </a:p>
        </p:txBody>
      </p:sp>
    </p:spTree>
    <p:extLst>
      <p:ext uri="{BB962C8B-B14F-4D97-AF65-F5344CB8AC3E}">
        <p14:creationId xmlns:p14="http://schemas.microsoft.com/office/powerpoint/2010/main" val="3507647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A4E0A-C5B5-C4AC-EBDB-634B7B35E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49A661-92F5-24F0-F831-E53A28E31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88240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latin typeface="Garamond" panose="02020404030301010803" pitchFamily="18" charset="0"/>
                <a:cs typeface="Times New Roman" panose="02020603050405020304" pitchFamily="18" charset="0"/>
              </a:rPr>
              <a:t>Medical College East Africa, Aga Khan University</a:t>
            </a:r>
            <a:endParaRPr lang="en-US" sz="4000" dirty="0">
              <a:latin typeface="Garamond" panose="02020404030301010803" pitchFamily="18" charset="0"/>
            </a:endParaRPr>
          </a:p>
        </p:txBody>
      </p:sp>
      <p:pic>
        <p:nvPicPr>
          <p:cNvPr id="4" name="Picture 3" descr="A picture containing sky, building, outdoor, brick&#10;&#10;Description automatically generated">
            <a:extLst>
              <a:ext uri="{FF2B5EF4-FFF2-40B4-BE49-F238E27FC236}">
                <a16:creationId xmlns:a16="http://schemas.microsoft.com/office/drawing/2014/main" id="{30BE4E51-AEA5-5613-4D73-46370A763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53" y="1694234"/>
            <a:ext cx="5834435" cy="4375826"/>
          </a:xfrm>
          <a:prstGeom prst="rect">
            <a:avLst/>
          </a:prstGeom>
          <a:noFill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D500A4-6CE8-AA21-8208-6231ABE00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599" y="1600201"/>
            <a:ext cx="5718783" cy="4635229"/>
          </a:xfrm>
        </p:spPr>
        <p:txBody>
          <a:bodyPr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chemeClr val="tx1"/>
                </a:solidFill>
                <a:latin typeface="+mn-lt"/>
              </a:rPr>
              <a:t>2 campuses, Dar es salaam (</a:t>
            </a:r>
            <a:r>
              <a:rPr lang="en-US" sz="2400" i="0" dirty="0" err="1">
                <a:solidFill>
                  <a:schemeClr val="tx1"/>
                </a:solidFill>
                <a:latin typeface="+mn-lt"/>
              </a:rPr>
              <a:t>Tz</a:t>
            </a:r>
            <a:r>
              <a:rPr lang="en-US" sz="2400" i="0" dirty="0">
                <a:solidFill>
                  <a:schemeClr val="tx1"/>
                </a:solidFill>
                <a:latin typeface="+mn-lt"/>
              </a:rPr>
              <a:t>) &amp; Nairobi (Kenya).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i="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chemeClr val="tx1"/>
                </a:solidFill>
                <a:latin typeface="+mn-lt"/>
              </a:rPr>
              <a:t>Recently introduced a MBChB program at Nairobi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i="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chemeClr val="tx1"/>
                </a:solidFill>
                <a:latin typeface="+mn-lt"/>
              </a:rPr>
              <a:t>Unique program</a:t>
            </a:r>
          </a:p>
          <a:p>
            <a:pPr marL="685800" lv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Innovative delivery methodologies</a:t>
            </a:r>
          </a:p>
          <a:p>
            <a:pPr marL="685800" lv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Standard setting in the region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7585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9CCE3-80D5-E742-8BD9-301D49FBE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latin typeface="+mj-lt"/>
                <a:ea typeface="+mj-ea"/>
                <a:cs typeface="+mj-cs"/>
              </a:rPr>
              <a:t>MBChB 3.0</a:t>
            </a:r>
          </a:p>
        </p:txBody>
      </p:sp>
      <p:pic>
        <p:nvPicPr>
          <p:cNvPr id="9" name="Picture 8" descr="A diagram of a curriculum mapping&#10;&#10;Description automatically generated">
            <a:extLst>
              <a:ext uri="{FF2B5EF4-FFF2-40B4-BE49-F238E27FC236}">
                <a16:creationId xmlns:a16="http://schemas.microsoft.com/office/drawing/2014/main" id="{8BDC193E-A1EE-6752-F9EF-9788D9EE7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27906" y="1255059"/>
            <a:ext cx="5384800" cy="5091953"/>
          </a:xfrm>
          <a:prstGeom prst="rect">
            <a:avLst/>
          </a:prstGeom>
          <a:noFill/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E5AA9D3-227A-CF16-483F-EACCF0179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06" y="1417638"/>
            <a:ext cx="6197600" cy="4929373"/>
          </a:xfrm>
        </p:spPr>
        <p:txBody>
          <a:bodyPr>
            <a:normAutofit/>
          </a:bodyPr>
          <a:lstStyle/>
          <a:p>
            <a:r>
              <a:rPr lang="en-UG" sz="2800" i="0">
                <a:solidFill>
                  <a:schemeClr val="tx1"/>
                </a:solidFill>
                <a:latin typeface="+mn-lt"/>
              </a:rPr>
              <a:t>An intergration of contemporary theories student centred learning approaches and adult learning</a:t>
            </a:r>
            <a:endParaRPr lang="en-GB" sz="2800" i="0" dirty="0">
              <a:solidFill>
                <a:schemeClr val="tx1"/>
              </a:solidFill>
              <a:latin typeface="+mn-lt"/>
            </a:endParaRPr>
          </a:p>
          <a:p>
            <a:pPr marL="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US" i="0" dirty="0">
              <a:solidFill>
                <a:schemeClr val="tx1"/>
              </a:solidFill>
              <a:latin typeface="+mn-lt"/>
            </a:endParaRPr>
          </a:p>
          <a:p>
            <a:pPr marL="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i="0" dirty="0">
                <a:solidFill>
                  <a:schemeClr val="tx1"/>
                </a:solidFill>
                <a:latin typeface="+mn-lt"/>
              </a:rPr>
              <a:t>Innovative delivery methodologies</a:t>
            </a:r>
          </a:p>
          <a:p>
            <a:pPr marL="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US" i="0" dirty="0">
              <a:solidFill>
                <a:schemeClr val="tx1"/>
              </a:solidFill>
              <a:latin typeface="+mn-lt"/>
            </a:endParaRPr>
          </a:p>
          <a:p>
            <a:pPr marL="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i="0" dirty="0">
                <a:solidFill>
                  <a:schemeClr val="tx1"/>
                </a:solidFill>
                <a:latin typeface="+mn-lt"/>
              </a:rPr>
              <a:t>Emphasis on </a:t>
            </a:r>
            <a:r>
              <a:rPr lang="en-US" i="0" dirty="0">
                <a:solidFill>
                  <a:srgbClr val="FF0000"/>
                </a:solidFill>
                <a:latin typeface="+mn-lt"/>
              </a:rPr>
              <a:t>Impact</a:t>
            </a:r>
            <a:r>
              <a:rPr lang="en-US" i="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i="0" dirty="0">
                <a:solidFill>
                  <a:srgbClr val="0070C0"/>
                </a:solidFill>
                <a:latin typeface="+mn-lt"/>
              </a:rPr>
              <a:t>Quality</a:t>
            </a:r>
            <a:r>
              <a:rPr lang="en-US" i="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i="0" dirty="0">
                <a:solidFill>
                  <a:srgbClr val="7030A0"/>
                </a:solidFill>
                <a:latin typeface="+mn-lt"/>
              </a:rPr>
              <a:t>Relevance</a:t>
            </a:r>
            <a:r>
              <a:rPr lang="en-US" i="0" dirty="0">
                <a:solidFill>
                  <a:schemeClr val="tx1"/>
                </a:solidFill>
                <a:latin typeface="+mn-lt"/>
              </a:rPr>
              <a:t> and </a:t>
            </a:r>
            <a:r>
              <a:rPr lang="en-US" i="0" dirty="0">
                <a:latin typeface="+mn-lt"/>
              </a:rPr>
              <a:t>Access </a:t>
            </a:r>
            <a:endParaRPr lang="en-UG" sz="2800" i="0">
              <a:solidFill>
                <a:schemeClr val="tx1"/>
              </a:solidFill>
              <a:latin typeface="+mn-lt"/>
            </a:endParaRPr>
          </a:p>
          <a:p>
            <a:endParaRPr lang="en-UG" sz="2800">
              <a:latin typeface="Georgia" panose="02040502050405020303" pitchFamily="18" charset="0"/>
            </a:endParaRPr>
          </a:p>
          <a:p>
            <a:endParaRPr lang="en-UG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653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 descr="A person holding a book and pointing at something&#10;&#10;Description automatically generated with low confidence">
            <a:extLst>
              <a:ext uri="{FF2B5EF4-FFF2-40B4-BE49-F238E27FC236}">
                <a16:creationId xmlns:a16="http://schemas.microsoft.com/office/drawing/2014/main" id="{411A5597-72E7-F273-B1AC-01B6AF61E7B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48" b="28748"/>
          <a:stretch>
            <a:fillRect/>
          </a:stretch>
        </p:blipFill>
        <p:spPr>
          <a:xfrm>
            <a:off x="378934" y="1532235"/>
            <a:ext cx="3575227" cy="3163333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FB2373-D520-6EA3-BFA6-0E4E8371F3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  <a:p>
            <a:endParaRPr lang="en-KE" dirty="0"/>
          </a:p>
          <a:p>
            <a:r>
              <a:rPr lang="en-KE" dirty="0"/>
              <a:t>Since 2004</a:t>
            </a: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5AB0FACD-4100-973A-839E-C422BE313B8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4" b="11364"/>
          <a:stretch>
            <a:fillRect/>
          </a:stretch>
        </p:blipFill>
        <p:spPr>
          <a:xfrm>
            <a:off x="4246600" y="1532238"/>
            <a:ext cx="3674081" cy="3015047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599A8F-C240-D336-F546-34BCB63DA02E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endParaRPr lang="en-KE" dirty="0"/>
          </a:p>
          <a:p>
            <a:endParaRPr lang="en-KE" dirty="0"/>
          </a:p>
          <a:p>
            <a:r>
              <a:rPr lang="en-KE" dirty="0"/>
              <a:t>2020-2022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954421BB-E864-6B6F-5553-8C5FEADB20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r="14667"/>
          <a:stretch>
            <a:fillRect/>
          </a:stretch>
        </p:blipFill>
        <p:spPr>
          <a:xfrm rot="16200000">
            <a:off x="8517928" y="1252146"/>
            <a:ext cx="3015048" cy="3575226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017C0E0-824F-ED55-11AE-3103D11ABADA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n-KE" dirty="0"/>
          </a:p>
          <a:p>
            <a:endParaRPr lang="en-KE" dirty="0"/>
          </a:p>
          <a:p>
            <a:r>
              <a:rPr lang="en-KE" dirty="0"/>
              <a:t>March 2023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AC6DDC-39A0-F21D-297A-91B030B19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6213"/>
            <a:ext cx="8991600" cy="990600"/>
          </a:xfrm>
        </p:spPr>
        <p:txBody>
          <a:bodyPr>
            <a:normAutofit/>
          </a:bodyPr>
          <a:lstStyle/>
          <a:p>
            <a:r>
              <a:rPr lang="en-KE" sz="4000" dirty="0"/>
              <a:t>Curriculum development</a:t>
            </a:r>
          </a:p>
        </p:txBody>
      </p:sp>
    </p:spTree>
    <p:extLst>
      <p:ext uri="{BB962C8B-B14F-4D97-AF65-F5344CB8AC3E}">
        <p14:creationId xmlns:p14="http://schemas.microsoft.com/office/powerpoint/2010/main" val="4041773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 descr="Image result for tweeting journalis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AutoShape 4" descr="https://rgnn.org/wp-content/uploads/2015/10/twitter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155575" y="77123"/>
            <a:ext cx="10593388" cy="716598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169D59"/>
                </a:solidFill>
              </a:rPr>
              <a:t>Phase I – Infrastructure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847220"/>
            <a:ext cx="1920240" cy="59433"/>
          </a:xfrm>
          <a:prstGeom prst="rect">
            <a:avLst/>
          </a:prstGeom>
          <a:solidFill>
            <a:srgbClr val="169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8277" y="1039843"/>
            <a:ext cx="5940425" cy="5386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en-US" sz="2400" dirty="0">
                <a:cs typeface="Times New Roman" panose="02020603050405020304" pitchFamily="18" charset="0"/>
              </a:rPr>
              <a:t>Established a teaching hospital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altLang="en-US" sz="2400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en-US" sz="2400" dirty="0">
                <a:cs typeface="Times New Roman" panose="02020603050405020304" pitchFamily="18" charset="0"/>
              </a:rPr>
              <a:t>Introduced a Residency and Fellowship programs (2004)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altLang="en-US" sz="2400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en-US" sz="2400" dirty="0">
                <a:cs typeface="Times New Roman" panose="02020603050405020304" pitchFamily="18" charset="0"/>
              </a:rPr>
              <a:t>Other support entities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en-US" sz="2200" dirty="0">
                <a:cs typeface="Times New Roman" panose="02020603050405020304" pitchFamily="18" charset="0"/>
              </a:rPr>
              <a:t>Library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en-US" sz="2200" dirty="0">
                <a:cs typeface="Times New Roman" panose="02020603050405020304" pitchFamily="18" charset="0"/>
              </a:rPr>
              <a:t>Quality teaching and learning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altLang="en-US" sz="2200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en-US" sz="2400" dirty="0">
                <a:cs typeface="Times New Roman" panose="02020603050405020304" pitchFamily="18" charset="0"/>
              </a:rPr>
              <a:t>Designed a the MBChB curriculum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" r="2830"/>
          <a:stretch/>
        </p:blipFill>
        <p:spPr>
          <a:xfrm>
            <a:off x="6095999" y="1181737"/>
            <a:ext cx="5940425" cy="51090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7319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 descr="Books with solid fill">
            <a:extLst>
              <a:ext uri="{FF2B5EF4-FFF2-40B4-BE49-F238E27FC236}">
                <a16:creationId xmlns:a16="http://schemas.microsoft.com/office/drawing/2014/main" id="{0AEF4E7F-AD34-4568-B616-B436092D68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1064" y="1901819"/>
            <a:ext cx="1077572" cy="1077572"/>
          </a:xfrm>
          <a:prstGeom prst="rect">
            <a:avLst/>
          </a:prstGeom>
        </p:spPr>
      </p:pic>
      <p:pic>
        <p:nvPicPr>
          <p:cNvPr id="10" name="Graphic 9" descr="Classroom with solid fill">
            <a:extLst>
              <a:ext uri="{FF2B5EF4-FFF2-40B4-BE49-F238E27FC236}">
                <a16:creationId xmlns:a16="http://schemas.microsoft.com/office/drawing/2014/main" id="{F8DBD0EE-644A-4314-BC3F-4E4C69C1EC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66401" y="1776642"/>
            <a:ext cx="1250917" cy="1250917"/>
          </a:xfrm>
          <a:prstGeom prst="rect">
            <a:avLst/>
          </a:prstGeom>
        </p:spPr>
      </p:pic>
      <p:pic>
        <p:nvPicPr>
          <p:cNvPr id="12" name="Graphic 11" descr="Graduation cap with solid fill">
            <a:extLst>
              <a:ext uri="{FF2B5EF4-FFF2-40B4-BE49-F238E27FC236}">
                <a16:creationId xmlns:a16="http://schemas.microsoft.com/office/drawing/2014/main" id="{FA1DFE5E-B4D1-466D-A2FB-0114C6B2F8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29981" y="1776642"/>
            <a:ext cx="1327927" cy="13279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645B00-9759-49B8-ABFA-5C4F0A8B91CA}"/>
              </a:ext>
            </a:extLst>
          </p:cNvPr>
          <p:cNvSpPr txBox="1"/>
          <p:nvPr/>
        </p:nvSpPr>
        <p:spPr>
          <a:xfrm>
            <a:off x="495498" y="4041585"/>
            <a:ext cx="1988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Residency </a:t>
            </a:r>
            <a:r>
              <a:rPr lang="en-US" sz="1600" dirty="0" err="1"/>
              <a:t>Programmes</a:t>
            </a:r>
            <a:r>
              <a:rPr lang="en-US" sz="1600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88100B-954F-423E-ABB4-483A20290E14}"/>
              </a:ext>
            </a:extLst>
          </p:cNvPr>
          <p:cNvSpPr txBox="1"/>
          <p:nvPr/>
        </p:nvSpPr>
        <p:spPr>
          <a:xfrm>
            <a:off x="2803144" y="4041585"/>
            <a:ext cx="1777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Faculty/Staff</a:t>
            </a:r>
            <a:endParaRPr lang="x-none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966E2A-FEDE-4091-B9A3-A56DA2EDB8FF}"/>
              </a:ext>
            </a:extLst>
          </p:cNvPr>
          <p:cNvSpPr txBox="1"/>
          <p:nvPr/>
        </p:nvSpPr>
        <p:spPr>
          <a:xfrm>
            <a:off x="9868586" y="4039677"/>
            <a:ext cx="1650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Alumni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DC7DED-2F1E-42E1-BE85-9DFF319CE388}"/>
              </a:ext>
            </a:extLst>
          </p:cNvPr>
          <p:cNvSpPr txBox="1"/>
          <p:nvPr/>
        </p:nvSpPr>
        <p:spPr>
          <a:xfrm>
            <a:off x="823443" y="3303202"/>
            <a:ext cx="1332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14</a:t>
            </a:r>
            <a:endParaRPr lang="x-none" sz="3600" b="1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9CFFC7-40F0-454C-8D44-C2A0E5D48C27}"/>
              </a:ext>
            </a:extLst>
          </p:cNvPr>
          <p:cNvSpPr txBox="1"/>
          <p:nvPr/>
        </p:nvSpPr>
        <p:spPr>
          <a:xfrm>
            <a:off x="2803143" y="3303202"/>
            <a:ext cx="1777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151/31</a:t>
            </a:r>
            <a:endParaRPr lang="x-none" sz="3600" b="1" dirty="0">
              <a:latin typeface="+mj-lt"/>
            </a:endParaRPr>
          </a:p>
        </p:txBody>
      </p:sp>
      <p:pic>
        <p:nvPicPr>
          <p:cNvPr id="23" name="Graphic 22" descr="Hospital with solid fill">
            <a:extLst>
              <a:ext uri="{FF2B5EF4-FFF2-40B4-BE49-F238E27FC236}">
                <a16:creationId xmlns:a16="http://schemas.microsoft.com/office/drawing/2014/main" id="{30910AAB-F7DD-4079-BEE4-8314CEA348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75102" y="1776642"/>
            <a:ext cx="1077572" cy="107757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ABEAD49-5576-463D-8C5D-A1EF19AA507C}"/>
              </a:ext>
            </a:extLst>
          </p:cNvPr>
          <p:cNvSpPr txBox="1"/>
          <p:nvPr/>
        </p:nvSpPr>
        <p:spPr>
          <a:xfrm>
            <a:off x="10060332" y="3292752"/>
            <a:ext cx="1267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353</a:t>
            </a:r>
            <a:endParaRPr lang="x-none" sz="3600" b="1" dirty="0">
              <a:latin typeface="+mj-lt"/>
            </a:endParaRPr>
          </a:p>
        </p:txBody>
      </p:sp>
      <p:pic>
        <p:nvPicPr>
          <p:cNvPr id="26" name="Graphic 25" descr="Doctor female with solid fill">
            <a:extLst>
              <a:ext uri="{FF2B5EF4-FFF2-40B4-BE49-F238E27FC236}">
                <a16:creationId xmlns:a16="http://schemas.microsoft.com/office/drawing/2014/main" id="{303D144E-83D7-4F92-8F01-F7B648631B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10458" y="1776642"/>
            <a:ext cx="1161738" cy="116173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B60F874-369E-426E-ADED-603039BC0224}"/>
              </a:ext>
            </a:extLst>
          </p:cNvPr>
          <p:cNvSpPr txBox="1"/>
          <p:nvPr/>
        </p:nvSpPr>
        <p:spPr>
          <a:xfrm>
            <a:off x="7772861" y="3351049"/>
            <a:ext cx="1099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173</a:t>
            </a:r>
            <a:endParaRPr lang="x-none" sz="3600" b="1" dirty="0"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0B8119-419C-453F-89AE-10554D74DCA7}"/>
              </a:ext>
            </a:extLst>
          </p:cNvPr>
          <p:cNvSpPr txBox="1"/>
          <p:nvPr/>
        </p:nvSpPr>
        <p:spPr>
          <a:xfrm>
            <a:off x="7083912" y="4039677"/>
            <a:ext cx="2414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Current students</a:t>
            </a:r>
            <a:endParaRPr lang="x-none" sz="1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7F4EB0-4EE4-44B5-A8D8-66A814A6142D}"/>
              </a:ext>
            </a:extLst>
          </p:cNvPr>
          <p:cNvSpPr txBox="1"/>
          <p:nvPr/>
        </p:nvSpPr>
        <p:spPr>
          <a:xfrm>
            <a:off x="5582636" y="3303202"/>
            <a:ext cx="862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7</a:t>
            </a:r>
            <a:endParaRPr lang="x-none" sz="3600" b="1" dirty="0"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C65B3ED-739E-4CF1-99D6-805656A4614E}"/>
              </a:ext>
            </a:extLst>
          </p:cNvPr>
          <p:cNvSpPr txBox="1"/>
          <p:nvPr/>
        </p:nvSpPr>
        <p:spPr>
          <a:xfrm>
            <a:off x="5047332" y="4041585"/>
            <a:ext cx="1933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Clinical Fellowship</a:t>
            </a:r>
          </a:p>
          <a:p>
            <a:pPr algn="ctr"/>
            <a:r>
              <a:rPr lang="en-US" sz="1600" dirty="0"/>
              <a:t>Programmes</a:t>
            </a:r>
            <a:endParaRPr lang="x-none" sz="1600" dirty="0"/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961A0F9C-C2B3-8D78-8E20-92B196EEA826}"/>
              </a:ext>
            </a:extLst>
          </p:cNvPr>
          <p:cNvSpPr txBox="1">
            <a:spLocks/>
          </p:cNvSpPr>
          <p:nvPr/>
        </p:nvSpPr>
        <p:spPr>
          <a:xfrm>
            <a:off x="211069" y="168230"/>
            <a:ext cx="10972800" cy="88824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843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cs typeface="Times New Roman" panose="02020603050405020304" pitchFamily="18" charset="0"/>
              </a:rPr>
              <a:t>Where we are: 2024</a:t>
            </a:r>
            <a:endParaRPr lang="en-US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7204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26AFD0-6944-04A4-E5C7-FF790FD3D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19" y="321892"/>
            <a:ext cx="10972800" cy="771086"/>
          </a:xfrm>
        </p:spPr>
        <p:txBody>
          <a:bodyPr>
            <a:noAutofit/>
          </a:bodyPr>
          <a:lstStyle/>
          <a:p>
            <a:r>
              <a:rPr lang="en-US" sz="4000" dirty="0"/>
              <a:t>Phase 2: Needs assessment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4C3811D-4E27-B5D2-C189-FF7FB1AEF34F}"/>
              </a:ext>
            </a:extLst>
          </p:cNvPr>
          <p:cNvGrpSpPr/>
          <p:nvPr/>
        </p:nvGrpSpPr>
        <p:grpSpPr>
          <a:xfrm>
            <a:off x="312694" y="1403799"/>
            <a:ext cx="1930400" cy="2577586"/>
            <a:chOff x="312694" y="1403799"/>
            <a:chExt cx="1930400" cy="2577586"/>
          </a:xfrm>
        </p:grpSpPr>
        <p:pic>
          <p:nvPicPr>
            <p:cNvPr id="11" name="Picture 10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B01D1E98-9983-9A3D-185A-F238E3845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964" y="1403799"/>
              <a:ext cx="1137860" cy="113786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2D8EF6-047A-5107-E44A-6F33B85C6D13}"/>
                </a:ext>
              </a:extLst>
            </p:cNvPr>
            <p:cNvSpPr txBox="1"/>
            <p:nvPr/>
          </p:nvSpPr>
          <p:spPr>
            <a:xfrm>
              <a:off x="312694" y="2781056"/>
              <a:ext cx="19304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altLang="en-US" dirty="0">
                  <a:latin typeface="Garamond" panose="020204040303010108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</a:t>
              </a:r>
              <a:r>
                <a:rPr lang="en-GB" altLang="en-US" sz="1800" dirty="0">
                  <a:solidFill>
                    <a:schemeClr val="tx1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octors &amp; </a:t>
              </a:r>
              <a:r>
                <a:rPr lang="en-GB" altLang="en-US" dirty="0">
                  <a:latin typeface="Garamond" panose="020204040303010108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</a:t>
              </a:r>
              <a:r>
                <a:rPr lang="en-GB" altLang="en-US" sz="1800" dirty="0">
                  <a:solidFill>
                    <a:schemeClr val="tx1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ther </a:t>
              </a:r>
              <a:r>
                <a:rPr lang="en-GB" altLang="en-US" dirty="0">
                  <a:latin typeface="Garamond" panose="020204040303010108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</a:t>
              </a:r>
              <a:r>
                <a:rPr lang="en-GB" altLang="en-US" sz="1800" dirty="0">
                  <a:solidFill>
                    <a:schemeClr val="tx1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pecialised </a:t>
              </a:r>
              <a:r>
                <a:rPr lang="en-GB" altLang="en-US" dirty="0">
                  <a:latin typeface="Garamond" panose="020204040303010108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</a:t>
              </a:r>
              <a:r>
                <a:rPr lang="en-GB" altLang="en-US" sz="1800" dirty="0">
                  <a:solidFill>
                    <a:schemeClr val="tx1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ealth </a:t>
              </a:r>
              <a:r>
                <a:rPr lang="en-GB" altLang="en-US" dirty="0">
                  <a:latin typeface="Garamond" panose="020204040303010108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W</a:t>
              </a:r>
              <a:r>
                <a:rPr lang="en-GB" altLang="en-US" sz="1800" dirty="0">
                  <a:solidFill>
                    <a:schemeClr val="tx1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orkers </a:t>
              </a:r>
            </a:p>
            <a:p>
              <a:pPr algn="ctr"/>
              <a:r>
                <a:rPr lang="en-GB" altLang="en-US" sz="1800" dirty="0">
                  <a:solidFill>
                    <a:schemeClr val="tx1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 East Africa</a:t>
              </a:r>
              <a:endParaRPr lang="en-US" dirty="0">
                <a:latin typeface="Garamond" panose="02020404030301010803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48DDA7-8BBE-76A5-C402-2368EECACCC4}"/>
              </a:ext>
            </a:extLst>
          </p:cNvPr>
          <p:cNvGrpSpPr/>
          <p:nvPr/>
        </p:nvGrpSpPr>
        <p:grpSpPr>
          <a:xfrm>
            <a:off x="4569656" y="1403356"/>
            <a:ext cx="2448836" cy="2544784"/>
            <a:chOff x="3451146" y="1442466"/>
            <a:chExt cx="2448836" cy="2544784"/>
          </a:xfrm>
        </p:grpSpPr>
        <p:pic>
          <p:nvPicPr>
            <p:cNvPr id="5" name="Picture 4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B342FE69-0920-CB0A-0AC6-D1104D166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6634" y="1442466"/>
              <a:ext cx="1137860" cy="113786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6620A87-9414-C5D8-99DE-8634ECAF19D8}"/>
                </a:ext>
              </a:extLst>
            </p:cNvPr>
            <p:cNvSpPr txBox="1"/>
            <p:nvPr/>
          </p:nvSpPr>
          <p:spPr>
            <a:xfrm>
              <a:off x="3451146" y="2786921"/>
              <a:ext cx="244883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altLang="en-US" dirty="0">
                  <a:latin typeface="Garamond" panose="020204040303010108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</a:t>
              </a:r>
              <a:r>
                <a:rPr lang="en-GB" altLang="en-US" sz="1800" dirty="0">
                  <a:solidFill>
                    <a:schemeClr val="tx1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eed </a:t>
              </a:r>
            </a:p>
            <a:p>
              <a:pPr algn="ctr"/>
              <a:r>
                <a:rPr lang="en-GB" altLang="en-US" dirty="0">
                  <a:latin typeface="Garamond" panose="020204040303010108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</a:t>
              </a:r>
              <a:r>
                <a:rPr lang="en-GB" altLang="en-US" sz="1800" dirty="0">
                  <a:solidFill>
                    <a:schemeClr val="tx1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ocally </a:t>
              </a:r>
              <a:r>
                <a:rPr lang="en-GB" altLang="en-US" dirty="0">
                  <a:latin typeface="Garamond" panose="020204040303010108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</a:t>
              </a:r>
              <a:r>
                <a:rPr lang="en-GB" altLang="en-US" sz="1800" dirty="0">
                  <a:solidFill>
                    <a:schemeClr val="tx1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rained Experts</a:t>
              </a:r>
            </a:p>
            <a:p>
              <a:pPr algn="ctr"/>
              <a:r>
                <a:rPr lang="en-GB" dirty="0">
                  <a:latin typeface="Garamond" panose="02020404030301010803" pitchFamily="18" charset="0"/>
                  <a:cs typeface="Times New Roman" panose="02020603050405020304" pitchFamily="18" charset="0"/>
                </a:rPr>
                <a:t>that can </a:t>
              </a:r>
            </a:p>
            <a:p>
              <a:pPr algn="ctr"/>
              <a:r>
                <a:rPr lang="en-GB" dirty="0">
                  <a:latin typeface="Garamond" panose="02020404030301010803" pitchFamily="18" charset="0"/>
                  <a:cs typeface="Times New Roman" panose="02020603050405020304" pitchFamily="18" charset="0"/>
                </a:rPr>
                <a:t>Address Shifting Patterns </a:t>
              </a:r>
              <a:endParaRPr lang="en-US" dirty="0">
                <a:latin typeface="Garamond" panose="02020404030301010803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F24A2D4-1DDC-5E9E-E688-D8A88A5D05D6}"/>
              </a:ext>
            </a:extLst>
          </p:cNvPr>
          <p:cNvGrpSpPr/>
          <p:nvPr/>
        </p:nvGrpSpPr>
        <p:grpSpPr>
          <a:xfrm>
            <a:off x="9085837" y="1442466"/>
            <a:ext cx="2448836" cy="2538919"/>
            <a:chOff x="6848816" y="1442466"/>
            <a:chExt cx="2448836" cy="2538919"/>
          </a:xfrm>
        </p:grpSpPr>
        <p:pic>
          <p:nvPicPr>
            <p:cNvPr id="7" name="Picture 6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75C80ED0-62BA-FD10-1E29-B2F24C3C6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304" y="1442466"/>
              <a:ext cx="1137860" cy="11378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FCBEB2A-28DD-7B89-84E6-89BB6E3EBEE3}"/>
                </a:ext>
              </a:extLst>
            </p:cNvPr>
            <p:cNvSpPr txBox="1"/>
            <p:nvPr/>
          </p:nvSpPr>
          <p:spPr>
            <a:xfrm>
              <a:off x="6848816" y="2781056"/>
              <a:ext cx="244883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dirty="0">
                  <a:latin typeface="Garamond" panose="020204040303010108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Innovative Medical Experts able to </a:t>
              </a:r>
            </a:p>
            <a:p>
              <a:pPr algn="ctr"/>
              <a:r>
                <a:rPr lang="en-US" altLang="en-US" dirty="0">
                  <a:latin typeface="Garamond" panose="020204040303010108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Generate Locally Relevant Solutions</a:t>
              </a:r>
              <a:endParaRPr lang="en-US" dirty="0">
                <a:latin typeface="Garamond" panose="02020404030301010803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F04F0A-CB8E-8125-8D3B-72CBB44CEBA8}"/>
              </a:ext>
            </a:extLst>
          </p:cNvPr>
          <p:cNvGrpSpPr/>
          <p:nvPr/>
        </p:nvGrpSpPr>
        <p:grpSpPr>
          <a:xfrm>
            <a:off x="912540" y="4120024"/>
            <a:ext cx="2661107" cy="2249229"/>
            <a:chOff x="1" y="4241145"/>
            <a:chExt cx="2661107" cy="2249229"/>
          </a:xfrm>
        </p:grpSpPr>
        <p:pic>
          <p:nvPicPr>
            <p:cNvPr id="9" name="Picture 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7A34EBD0-0A0F-4E87-F8DB-CD723E1F7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548" y="4241145"/>
              <a:ext cx="914012" cy="91401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7E46E21-C43D-9E6A-CD5E-6A5EAF68F6F2}"/>
                </a:ext>
              </a:extLst>
            </p:cNvPr>
            <p:cNvSpPr txBox="1"/>
            <p:nvPr/>
          </p:nvSpPr>
          <p:spPr>
            <a:xfrm>
              <a:off x="1" y="5290045"/>
              <a:ext cx="266110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altLang="en-US" sz="1800" dirty="0">
                  <a:solidFill>
                    <a:schemeClr val="tx1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Integration of Technology</a:t>
              </a:r>
              <a:endParaRPr lang="en-GB" altLang="en-US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GB" altLang="en-US" sz="1800" dirty="0">
                  <a:solidFill>
                    <a:schemeClr val="tx1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 Manage Rapidly Evolving Medical Landscape</a:t>
              </a:r>
            </a:p>
          </p:txBody>
        </p:sp>
      </p:grpSp>
      <p:pic>
        <p:nvPicPr>
          <p:cNvPr id="24" name="Picture 23" descr="Shape&#10;&#10;Description automatically generated with low confidence">
            <a:extLst>
              <a:ext uri="{FF2B5EF4-FFF2-40B4-BE49-F238E27FC236}">
                <a16:creationId xmlns:a16="http://schemas.microsoft.com/office/drawing/2014/main" id="{61E986CB-91D6-E360-FEC4-EF572CD8B7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068" y="4120024"/>
            <a:ext cx="914012" cy="91401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E697D96-F2F0-0D17-28F6-B0B2B11E759A}"/>
              </a:ext>
            </a:extLst>
          </p:cNvPr>
          <p:cNvSpPr txBox="1"/>
          <p:nvPr/>
        </p:nvSpPr>
        <p:spPr>
          <a:xfrm>
            <a:off x="4101382" y="5168924"/>
            <a:ext cx="33853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1800" dirty="0">
                <a:solidFill>
                  <a:schemeClr val="tx1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Community </a:t>
            </a:r>
            <a:r>
              <a:rPr lang="en-US" altLang="en-US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altLang="en-US" sz="1800" dirty="0">
                <a:solidFill>
                  <a:schemeClr val="tx1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ocus </a:t>
            </a:r>
          </a:p>
          <a:p>
            <a:pPr algn="ctr"/>
            <a:r>
              <a:rPr lang="en-US" altLang="en-US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Appreciating</a:t>
            </a:r>
            <a:r>
              <a:rPr lang="en-US" altLang="en-US" sz="1800" dirty="0">
                <a:solidFill>
                  <a:schemeClr val="tx1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altLang="en-US" sz="1800" dirty="0">
                <a:solidFill>
                  <a:schemeClr val="tx1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iversity, Cross-cultural Sensitivity &amp; </a:t>
            </a:r>
          </a:p>
          <a:p>
            <a:pPr algn="ctr"/>
            <a:r>
              <a:rPr lang="en-US" altLang="en-US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altLang="en-US" sz="1800" dirty="0">
                <a:solidFill>
                  <a:schemeClr val="tx1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ppropriate </a:t>
            </a:r>
            <a:r>
              <a:rPr lang="en-US" altLang="en-US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altLang="en-US" sz="1800" dirty="0">
                <a:solidFill>
                  <a:schemeClr val="tx1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ommunication</a:t>
            </a:r>
            <a:endParaRPr lang="en-GB" altLang="en-US" sz="1800" dirty="0">
              <a:solidFill>
                <a:schemeClr val="tx1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Shape&#10;&#10;Description automatically generated with low confidence">
            <a:extLst>
              <a:ext uri="{FF2B5EF4-FFF2-40B4-BE49-F238E27FC236}">
                <a16:creationId xmlns:a16="http://schemas.microsoft.com/office/drawing/2014/main" id="{FE129454-4A85-3D45-19DC-AD1783E20C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049" y="4120024"/>
            <a:ext cx="914012" cy="91401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2BAD1F-2640-482A-AEF4-D04303440FF5}"/>
              </a:ext>
            </a:extLst>
          </p:cNvPr>
          <p:cNvSpPr txBox="1"/>
          <p:nvPr/>
        </p:nvSpPr>
        <p:spPr>
          <a:xfrm>
            <a:off x="8014501" y="5168924"/>
            <a:ext cx="26611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en-US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Redesigning Learning</a:t>
            </a:r>
          </a:p>
          <a:p>
            <a:pPr algn="ctr"/>
            <a:r>
              <a:rPr lang="en-GB" altLang="en-US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Simulate</a:t>
            </a:r>
            <a:endParaRPr lang="en-GB" altLang="en-US" sz="1800" dirty="0">
              <a:solidFill>
                <a:schemeClr val="tx1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0260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3D glasses with solid fill">
            <a:extLst>
              <a:ext uri="{FF2B5EF4-FFF2-40B4-BE49-F238E27FC236}">
                <a16:creationId xmlns:a16="http://schemas.microsoft.com/office/drawing/2014/main" id="{1710342B-348D-BB3A-BB31-A317B17775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7113651" y="1600200"/>
            <a:ext cx="4572000" cy="4572000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1FCDBB3-0F13-1551-E12B-1D866B99A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465" y="1417638"/>
            <a:ext cx="6731540" cy="4983162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D86174C5-849A-34C6-2C32-3AC4E24EE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Phase 3: Implementation </a:t>
            </a:r>
          </a:p>
        </p:txBody>
      </p:sp>
    </p:spTree>
    <p:extLst>
      <p:ext uri="{BB962C8B-B14F-4D97-AF65-F5344CB8AC3E}">
        <p14:creationId xmlns:p14="http://schemas.microsoft.com/office/powerpoint/2010/main" val="28274718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1AFC6-817C-5B3F-DED0-316BE902B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88" y="274639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KE" sz="4000" dirty="0"/>
              <a:t>Cohort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05F0DB-EF30-C8FE-5F55-9E61804181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924" b="29224"/>
          <a:stretch/>
        </p:blipFill>
        <p:spPr>
          <a:xfrm>
            <a:off x="358588" y="1417639"/>
            <a:ext cx="11349318" cy="48576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3107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/>
              <a:t>Challenges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E1CE84B-CD31-DA62-2B4A-97DC34E9202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600201"/>
          <a:ext cx="10972800" cy="4267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5565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8CA3EF-48F2-966B-9FBA-CC880C9CF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4497" y="413657"/>
            <a:ext cx="2779986" cy="1143000"/>
          </a:xfrm>
        </p:spPr>
        <p:txBody>
          <a:bodyPr anchor="ctr">
            <a:normAutofit/>
          </a:bodyPr>
          <a:lstStyle/>
          <a:p>
            <a:r>
              <a:rPr lang="en-KE" sz="4000" dirty="0"/>
              <a:t>Thank you </a:t>
            </a:r>
          </a:p>
        </p:txBody>
      </p:sp>
      <p:pic>
        <p:nvPicPr>
          <p:cNvPr id="5" name="Picture 4" descr="A group of colorful circles with question marks&#10;&#10;Description automatically generated">
            <a:extLst>
              <a:ext uri="{FF2B5EF4-FFF2-40B4-BE49-F238E27FC236}">
                <a16:creationId xmlns:a16="http://schemas.microsoft.com/office/drawing/2014/main" id="{D79C265C-0244-9277-7D91-30DB62E37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2514" y="1417638"/>
            <a:ext cx="9927772" cy="50267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1867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15ABF-6431-4997-FC85-2AEAABA99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</a:t>
            </a:r>
          </a:p>
        </p:txBody>
      </p:sp>
      <p:pic>
        <p:nvPicPr>
          <p:cNvPr id="9" name="Picture Placeholder 8" descr="Woman writing on a note stuck to a whiteboard">
            <a:extLst>
              <a:ext uri="{FF2B5EF4-FFF2-40B4-BE49-F238E27FC236}">
                <a16:creationId xmlns:a16="http://schemas.microsoft.com/office/drawing/2014/main" id="{D2E33350-503A-141A-43A0-C75320ABE16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8983" r="18983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B76FB-7EAE-6119-B820-883A4FC42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Finding resources</a:t>
            </a:r>
          </a:p>
          <a:p>
            <a:r>
              <a:rPr lang="en-US" sz="2400" dirty="0"/>
              <a:t>Managing the process</a:t>
            </a:r>
          </a:p>
          <a:p>
            <a:r>
              <a:rPr lang="en-US" sz="2400" dirty="0"/>
              <a:t>Preparing your learners</a:t>
            </a:r>
          </a:p>
          <a:p>
            <a:r>
              <a:rPr lang="en-US" sz="2400" dirty="0"/>
              <a:t>Supporting your faculty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144400-4958-F787-043E-475313D4A3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THE TEACHING ACADEMY</a:t>
            </a:r>
          </a:p>
        </p:txBody>
      </p:sp>
    </p:spTree>
    <p:extLst>
      <p:ext uri="{BB962C8B-B14F-4D97-AF65-F5344CB8AC3E}">
        <p14:creationId xmlns:p14="http://schemas.microsoft.com/office/powerpoint/2010/main" val="2773103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F03CE-1524-DACF-D64D-A5EC90AAF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Resources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BFB190-CD37-08E7-9F29-80B148D7C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Scientific/Specialty societies</a:t>
            </a:r>
          </a:p>
          <a:p>
            <a:r>
              <a:rPr lang="en-US" sz="2400" dirty="0"/>
              <a:t>Accrediting organizations</a:t>
            </a:r>
          </a:p>
          <a:p>
            <a:r>
              <a:rPr lang="en-US" sz="2400" dirty="0"/>
              <a:t>Curriculum design frameworks and models</a:t>
            </a:r>
          </a:p>
          <a:p>
            <a:r>
              <a:rPr lang="en-US" sz="2400" dirty="0"/>
              <a:t>Health professions literature</a:t>
            </a:r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57D4C8-48A4-37B7-566F-5ABB02455D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TEACHING ACADEMY</a:t>
            </a:r>
          </a:p>
        </p:txBody>
      </p:sp>
      <p:pic>
        <p:nvPicPr>
          <p:cNvPr id="15" name="Picture 14" descr="CACMA-CAFMC Logo">
            <a:extLst>
              <a:ext uri="{FF2B5EF4-FFF2-40B4-BE49-F238E27FC236}">
                <a16:creationId xmlns:a16="http://schemas.microsoft.com/office/drawing/2014/main" id="{19B5121F-CC1C-8135-065C-F7CEB28D8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657" y="536307"/>
            <a:ext cx="1405929" cy="1114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logo for an australian and national association for professional education&#10;&#10;Description automatically generated">
            <a:extLst>
              <a:ext uri="{FF2B5EF4-FFF2-40B4-BE49-F238E27FC236}">
                <a16:creationId xmlns:a16="http://schemas.microsoft.com/office/drawing/2014/main" id="{8F6F148F-621B-6822-1A5F-9E302AD41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745" y="780085"/>
            <a:ext cx="2141575" cy="923970"/>
          </a:xfrm>
          <a:prstGeom prst="rect">
            <a:avLst/>
          </a:prstGeom>
        </p:spPr>
      </p:pic>
      <p:pic>
        <p:nvPicPr>
          <p:cNvPr id="17" name="Picture 16" descr="A logo with a snake&#10;&#10;Description automatically generated">
            <a:extLst>
              <a:ext uri="{FF2B5EF4-FFF2-40B4-BE49-F238E27FC236}">
                <a16:creationId xmlns:a16="http://schemas.microsoft.com/office/drawing/2014/main" id="{A7167173-543F-E625-424A-5612B12A46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360" y="2171116"/>
            <a:ext cx="1154504" cy="1080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LCME">
            <a:extLst>
              <a:ext uri="{FF2B5EF4-FFF2-40B4-BE49-F238E27FC236}">
                <a16:creationId xmlns:a16="http://schemas.microsoft.com/office/drawing/2014/main" id="{A1B60884-15D0-58C3-E6A2-852EF0153F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559" y="2966123"/>
            <a:ext cx="1602027" cy="1038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A logo with a globe and a star&#10;&#10;Description automatically generated">
            <a:extLst>
              <a:ext uri="{FF2B5EF4-FFF2-40B4-BE49-F238E27FC236}">
                <a16:creationId xmlns:a16="http://schemas.microsoft.com/office/drawing/2014/main" id="{A06A0F35-9A43-9360-DD96-CCD126032B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579" y="1737946"/>
            <a:ext cx="1602026" cy="1087418"/>
          </a:xfrm>
          <a:prstGeom prst="rect">
            <a:avLst/>
          </a:prstGeom>
        </p:spPr>
      </p:pic>
      <p:pic>
        <p:nvPicPr>
          <p:cNvPr id="20" name="Picture 19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8447BFA8-5BED-7F7C-D754-18E1C8CD1D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300" y="3543883"/>
            <a:ext cx="2758450" cy="799304"/>
          </a:xfrm>
          <a:prstGeom prst="rect">
            <a:avLst/>
          </a:prstGeom>
        </p:spPr>
      </p:pic>
      <p:pic>
        <p:nvPicPr>
          <p:cNvPr id="21" name="Picture 20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D310D598-F0BB-B0F1-C66E-C20A5398D9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306" y="4761399"/>
            <a:ext cx="2206125" cy="737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SMC">
            <a:extLst>
              <a:ext uri="{FF2B5EF4-FFF2-40B4-BE49-F238E27FC236}">
                <a16:creationId xmlns:a16="http://schemas.microsoft.com/office/drawing/2014/main" id="{B5C29C89-E767-1A16-D875-7744F82CB3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966" y="4769423"/>
            <a:ext cx="885102" cy="885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1333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1C2DD-17B4-3887-2990-14A98D8F2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the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6EA6C-F5F4-F2E6-4913-2C74B1479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r>
              <a:rPr lang="en-US" sz="2400" dirty="0"/>
              <a:t>People</a:t>
            </a:r>
          </a:p>
          <a:p>
            <a:r>
              <a:rPr lang="en-US" sz="2400" dirty="0"/>
              <a:t>Planning/Implementation Structures</a:t>
            </a:r>
          </a:p>
          <a:p>
            <a:r>
              <a:rPr lang="en-US" sz="2400" dirty="0"/>
              <a:t>Timeline</a:t>
            </a:r>
          </a:p>
          <a:p>
            <a:r>
              <a:rPr lang="en-US" sz="2400" dirty="0"/>
              <a:t>Tools</a:t>
            </a:r>
          </a:p>
          <a:p>
            <a:r>
              <a:rPr lang="en-US" sz="2400" dirty="0"/>
              <a:t>Software </a:t>
            </a:r>
          </a:p>
          <a:p>
            <a:endParaRPr lang="en-US" sz="2800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5C1ED0-22E7-4008-4E8C-13F7DC2389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THE TEACHING ACADEMY</a:t>
            </a:r>
          </a:p>
        </p:txBody>
      </p:sp>
      <p:pic>
        <p:nvPicPr>
          <p:cNvPr id="6" name="Picture Placeholder 5" descr="People in a meeting">
            <a:extLst>
              <a:ext uri="{FF2B5EF4-FFF2-40B4-BE49-F238E27FC236}">
                <a16:creationId xmlns:a16="http://schemas.microsoft.com/office/drawing/2014/main" id="{476D3CD6-1900-9EFF-C911-622D8888C69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6" r="19616"/>
          <a:stretch/>
        </p:blipFill>
        <p:spPr/>
      </p:pic>
    </p:spTree>
    <p:extLst>
      <p:ext uri="{BB962C8B-B14F-4D97-AF65-F5344CB8AC3E}">
        <p14:creationId xmlns:p14="http://schemas.microsoft.com/office/powerpoint/2010/main" val="1467200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1C2DD-17B4-3887-2990-14A98D8F2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Preparing your learners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6EA6C-F5F4-F2E6-4913-2C74B1479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r>
              <a:rPr lang="en-US" sz="2400" dirty="0"/>
              <a:t>Student committee members</a:t>
            </a:r>
          </a:p>
          <a:p>
            <a:r>
              <a:rPr lang="en-US" sz="2400" dirty="0"/>
              <a:t>Student leaders</a:t>
            </a:r>
          </a:p>
          <a:p>
            <a:r>
              <a:rPr lang="en-US" sz="2400" dirty="0"/>
              <a:t>Sharing the rationale and literature</a:t>
            </a:r>
          </a:p>
          <a:p>
            <a:r>
              <a:rPr lang="en-US" sz="2400" dirty="0"/>
              <a:t>Focus groups</a:t>
            </a:r>
          </a:p>
          <a:p>
            <a:endParaRPr lang="en-US" sz="2800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5C1ED0-22E7-4008-4E8C-13F7DC2389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THE TEACHING ACADEMY</a:t>
            </a:r>
          </a:p>
        </p:txBody>
      </p:sp>
      <p:pic>
        <p:nvPicPr>
          <p:cNvPr id="11" name="Picture Placeholder 10" descr="Students sitting outdoors">
            <a:extLst>
              <a:ext uri="{FF2B5EF4-FFF2-40B4-BE49-F238E27FC236}">
                <a16:creationId xmlns:a16="http://schemas.microsoft.com/office/drawing/2014/main" id="{03CB86E0-3299-DCFD-9608-9F7127810B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0" r="196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50546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5FADB-0844-7554-E9D1-D9F77A66B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your faculty</a:t>
            </a:r>
          </a:p>
        </p:txBody>
      </p:sp>
      <p:pic>
        <p:nvPicPr>
          <p:cNvPr id="9" name="Picture Placeholder 8" descr="Two people in lab coats">
            <a:extLst>
              <a:ext uri="{FF2B5EF4-FFF2-40B4-BE49-F238E27FC236}">
                <a16:creationId xmlns:a16="http://schemas.microsoft.com/office/drawing/2014/main" id="{F57243F8-28BD-5B27-9020-0B4F60D9202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860" b="860"/>
          <a:stretch>
            <a:fillRect/>
          </a:stretch>
        </p:blipFill>
        <p:spPr/>
      </p:pic>
      <p:pic>
        <p:nvPicPr>
          <p:cNvPr id="11" name="Picture Placeholder 10" descr="Teacher pointing to whiteboard">
            <a:extLst>
              <a:ext uri="{FF2B5EF4-FFF2-40B4-BE49-F238E27FC236}">
                <a16:creationId xmlns:a16="http://schemas.microsoft.com/office/drawing/2014/main" id="{6CA8581C-92D6-9B9A-E200-8CFA441075C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12350" r="12350"/>
          <a:stretch>
            <a:fillRect/>
          </a:stretch>
        </p:blipFill>
        <p:spPr/>
      </p:pic>
      <p:pic>
        <p:nvPicPr>
          <p:cNvPr id="13" name="Picture Placeholder 12" descr="Two surgeons reviewing an x-ray">
            <a:extLst>
              <a:ext uri="{FF2B5EF4-FFF2-40B4-BE49-F238E27FC236}">
                <a16:creationId xmlns:a16="http://schemas.microsoft.com/office/drawing/2014/main" id="{31560D7A-489D-1149-309A-F6B8228B984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l="14143" r="14143"/>
          <a:stretch>
            <a:fillRect/>
          </a:stretch>
        </p:blipFill>
        <p:spPr/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933029-4A3D-7333-E49F-A3F5388EC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680" y="1628779"/>
            <a:ext cx="6023258" cy="4215388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Access to support</a:t>
            </a:r>
          </a:p>
          <a:p>
            <a:r>
              <a:rPr lang="en-US" sz="2400" dirty="0"/>
              <a:t>Provide Time, Allow Time</a:t>
            </a:r>
          </a:p>
          <a:p>
            <a:r>
              <a:rPr lang="en-US" sz="2400" dirty="0"/>
              <a:t>Input and engagement with the process</a:t>
            </a:r>
          </a:p>
          <a:p>
            <a:r>
              <a:rPr lang="en-US" sz="2400" dirty="0"/>
              <a:t>Nurture Communities of Practice</a:t>
            </a:r>
          </a:p>
          <a:p>
            <a:r>
              <a:rPr lang="en-US" sz="2400" dirty="0"/>
              <a:t>Acknowledge the ZFI and ZOT</a:t>
            </a:r>
          </a:p>
          <a:p>
            <a:endParaRPr lang="en-US" sz="1700" dirty="0"/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700" dirty="0"/>
              <a:t>(Smith, Stark, Sanchez 2019)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700" dirty="0"/>
              <a:t>(Huggett, Smith, Hsieh, Ownby 2024)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700" dirty="0"/>
              <a:t>(Rogan JM and Anderson TR 2006)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/>
          </a:p>
          <a:p>
            <a:endParaRPr lang="en-US" sz="2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A2C6B64-6679-9AD0-EACC-79771272FF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TEACHING ACADEMY</a:t>
            </a:r>
          </a:p>
        </p:txBody>
      </p:sp>
    </p:spTree>
    <p:extLst>
      <p:ext uri="{BB962C8B-B14F-4D97-AF65-F5344CB8AC3E}">
        <p14:creationId xmlns:p14="http://schemas.microsoft.com/office/powerpoint/2010/main" val="1902361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7D7D-8D2D-03F7-CA53-326AA9403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9F61C-0AF8-1520-5334-3317CEE8E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04" y="1628779"/>
            <a:ext cx="10917490" cy="444995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Fink LD. Creating significant learning experiences: An integrated approach to designing college courses. John Wiley &amp; Sons; 2013 Jul 31.</a:t>
            </a:r>
            <a:br>
              <a:rPr lang="en-US" dirty="0"/>
            </a:b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Heck AJ, Cross CE, Tatum VY, Chase AJ. Active learning among health professions’ educators: Perceptions, barriers, and use. Medical Science Educator. 2023 Jun;33(3):719-27.</a:t>
            </a:r>
            <a:br>
              <a:rPr lang="en-US" dirty="0"/>
            </a:b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Huggett KN, Smith GA, Hsieh P, Ownby AR. 2024. A </a:t>
            </a:r>
            <a:r>
              <a:rPr lang="en-US" dirty="0" err="1"/>
              <a:t>Phenomenographic</a:t>
            </a:r>
            <a:r>
              <a:rPr lang="en-US" dirty="0"/>
              <a:t> Study of How Medical School Faculty Experienced the Transition from Lectures to Active Learning  [Manuscript submitted for publication].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Robeson, B.L., Fitzgerald, A.S. (2023). Project Planning and Logistics. In: Fitzgerald, A.S., Bosch, G. (eds) Education Scholarship in Healthcare. Springer, Cham. </a:t>
            </a:r>
            <a:r>
              <a:rPr lang="en-US" dirty="0">
                <a:hlinkClick r:id="rId3"/>
              </a:rPr>
              <a:t>https://doi.org/10.1007/978-3-031-38534-6_14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DA8B35-3C3E-D7FE-D3CF-205D3C57F5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THE TEACHING ACADEMY</a:t>
            </a:r>
          </a:p>
        </p:txBody>
      </p:sp>
    </p:spTree>
    <p:extLst>
      <p:ext uri="{BB962C8B-B14F-4D97-AF65-F5344CB8AC3E}">
        <p14:creationId xmlns:p14="http://schemas.microsoft.com/office/powerpoint/2010/main" val="3781499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7D7D-8D2D-03F7-CA53-326AA9403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9F61C-0AF8-1520-5334-3317CEE8E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04" y="1628779"/>
            <a:ext cx="11067005" cy="487579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Rogan JM, Anderson TR. Bridging the educational research‐teaching practice gap: Curriculum development, Part 2: Becoming an agent of change. Biochemistry and molecular biology education. 2011 May;39(3):233-41.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br>
              <a:rPr lang="en-US" dirty="0"/>
            </a:br>
            <a:r>
              <a:rPr lang="en-US" dirty="0"/>
              <a:t>Smith GA, Stark A, Sanchez J. What Does Course Design Mean to College Science and Mathematics Teachers?. Journal of College Science Teaching. 2019 Mar 1;48(4):81-91.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br>
              <a:rPr lang="en-US" dirty="0"/>
            </a:br>
            <a:r>
              <a:rPr lang="en-US" dirty="0"/>
              <a:t>Thomas PA, Kern DE, Hughes MT, Tackett SA, Chen BY, editors. Curriculum development for medical education: a six-step approach. JHU press; 2022 Aug 30.</a:t>
            </a:r>
            <a:endParaRPr lang="en-US" i="0" dirty="0"/>
          </a:p>
          <a:p>
            <a:endParaRPr lang="en-US" sz="2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DA8B35-3C3E-D7FE-D3CF-205D3C57F5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TEACHING ACADEMY</a:t>
            </a:r>
          </a:p>
        </p:txBody>
      </p:sp>
    </p:spTree>
    <p:extLst>
      <p:ext uri="{BB962C8B-B14F-4D97-AF65-F5344CB8AC3E}">
        <p14:creationId xmlns:p14="http://schemas.microsoft.com/office/powerpoint/2010/main" val="37054955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Georgi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2480</TotalTime>
  <Words>1071</Words>
  <Application>Microsoft Office PowerPoint</Application>
  <PresentationFormat>Widescreen</PresentationFormat>
  <Paragraphs>221</Paragraphs>
  <Slides>29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-apple-system</vt:lpstr>
      <vt:lpstr>Aptos</vt:lpstr>
      <vt:lpstr>Aptos Display</vt:lpstr>
      <vt:lpstr>Arial</vt:lpstr>
      <vt:lpstr>Baskerville Old Face</vt:lpstr>
      <vt:lpstr>Calibri</vt:lpstr>
      <vt:lpstr>Calibri Light</vt:lpstr>
      <vt:lpstr>Century Gothic</vt:lpstr>
      <vt:lpstr>Garamond</vt:lpstr>
      <vt:lpstr>Georgia</vt:lpstr>
      <vt:lpstr>Lora SemiBold</vt:lpstr>
      <vt:lpstr>Roboto</vt:lpstr>
      <vt:lpstr>Segoe UI</vt:lpstr>
      <vt:lpstr>Tahoma</vt:lpstr>
      <vt:lpstr>Times New Roman</vt:lpstr>
      <vt:lpstr>Office Theme</vt:lpstr>
      <vt:lpstr>Office Theme</vt:lpstr>
      <vt:lpstr>Office Theme</vt:lpstr>
      <vt:lpstr>Approaching Curricular Reform IAMSE WAS  09.26.24</vt:lpstr>
      <vt:lpstr>Disclosures</vt:lpstr>
      <vt:lpstr>Getting Started</vt:lpstr>
      <vt:lpstr>Finding Resources</vt:lpstr>
      <vt:lpstr>Managing the Process</vt:lpstr>
      <vt:lpstr>Preparing your learners</vt:lpstr>
      <vt:lpstr>Supporting your faculty</vt:lpstr>
      <vt:lpstr>References</vt:lpstr>
      <vt:lpstr>References, cont’d</vt:lpstr>
      <vt:lpstr>PowerPoint Presentation</vt:lpstr>
      <vt:lpstr>Alice L. Walton School of Medicine Bentonville, Arkansas, USA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How to approach Curriculum reform  AKU experience</vt:lpstr>
      <vt:lpstr>Medical College East Africa, Aga Khan University</vt:lpstr>
      <vt:lpstr>MBChB 3.0</vt:lpstr>
      <vt:lpstr>Curriculum development</vt:lpstr>
      <vt:lpstr>Phase I – Infrastructure</vt:lpstr>
      <vt:lpstr>PowerPoint Presentation</vt:lpstr>
      <vt:lpstr>Phase 2: Needs assessment</vt:lpstr>
      <vt:lpstr>Phase 3: Implementation </vt:lpstr>
      <vt:lpstr>Cohort 1</vt:lpstr>
      <vt:lpstr>Challenges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Huggett, Kathryn N</dc:creator>
  <cp:lastModifiedBy>Yerko Berrocal</cp:lastModifiedBy>
  <cp:revision>4</cp:revision>
  <cp:lastPrinted>2024-09-23T16:55:01Z</cp:lastPrinted>
  <dcterms:created xsi:type="dcterms:W3CDTF">2024-09-19T13:08:27Z</dcterms:created>
  <dcterms:modified xsi:type="dcterms:W3CDTF">2024-09-26T14:06:25Z</dcterms:modified>
</cp:coreProperties>
</file>